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257" r:id="rId3"/>
    <p:sldId id="372" r:id="rId4"/>
    <p:sldId id="373" r:id="rId5"/>
    <p:sldId id="371" r:id="rId6"/>
    <p:sldId id="366" r:id="rId7"/>
    <p:sldId id="364" r:id="rId8"/>
    <p:sldId id="345" r:id="rId9"/>
    <p:sldId id="365" r:id="rId10"/>
    <p:sldId id="346" r:id="rId11"/>
    <p:sldId id="367" r:id="rId12"/>
    <p:sldId id="368" r:id="rId13"/>
    <p:sldId id="370" r:id="rId14"/>
    <p:sldId id="376" r:id="rId15"/>
    <p:sldId id="377" r:id="rId16"/>
    <p:sldId id="343" r:id="rId17"/>
    <p:sldId id="375" r:id="rId18"/>
    <p:sldId id="3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3E6C9-E6EC-4436-9254-EFFFBAB49448}" type="datetimeFigureOut">
              <a:rPr lang="en-US" smtClean="0"/>
              <a:pPr/>
              <a:t>5/12/2021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89311-B95E-4C8C-8CFE-DB44EE2A7B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B89311-B95E-4C8C-8CFE-DB44EE2A7BD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B89311-B95E-4C8C-8CFE-DB44EE2A7BD0}" type="slidenum">
              <a:rPr lang="en-US" smtClean="0"/>
              <a:pPr/>
              <a:t>16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B89311-B95E-4C8C-8CFE-DB44EE2A7BD0}" type="slidenum">
              <a:rPr lang="en-US" smtClean="0"/>
              <a:pPr/>
              <a:t>17</a:t>
            </a:fld>
            <a:endParaRPr lang="en-US"/>
          </a:p>
        </p:txBody>
      </p:sp>
    </p:spTree>
    <p:extLst>
      <p:ext uri="{BB962C8B-B14F-4D97-AF65-F5344CB8AC3E}">
        <p14:creationId xmlns:p14="http://schemas.microsoft.com/office/powerpoint/2010/main" val="1948437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3B89311-B95E-4C8C-8CFE-DB44EE2A7BD0}" type="slidenum">
              <a:rPr lang="en-US" smtClean="0"/>
              <a:pPr/>
              <a:t>18</a:t>
            </a:fld>
            <a:endParaRPr lang="en-US"/>
          </a:p>
        </p:txBody>
      </p:sp>
    </p:spTree>
    <p:extLst>
      <p:ext uri="{BB962C8B-B14F-4D97-AF65-F5344CB8AC3E}">
        <p14:creationId xmlns:p14="http://schemas.microsoft.com/office/powerpoint/2010/main" val="3917519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F4498F-1A9E-489A-9116-82E50CA95E02}" type="datetime3">
              <a:rPr lang="en-US" smtClean="0"/>
              <a:pPr/>
              <a:t>12 May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2FC7E-485B-4ABE-B7D4-E6CEB3FC9A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62D5C-E741-40DB-82FB-78385135D0E8}" type="datetime3">
              <a:rPr lang="en-US" smtClean="0"/>
              <a:pPr/>
              <a:t>12 May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2FC7E-485B-4ABE-B7D4-E6CEB3FC9A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A7CBB2-269E-4606-B13C-39CB780124CA}" type="datetime3">
              <a:rPr lang="en-US" smtClean="0"/>
              <a:pPr/>
              <a:t>12 May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2FC7E-485B-4ABE-B7D4-E6CEB3FC9A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4D4F88-FEB8-4A82-8E4F-26E27A54350D}" type="datetime3">
              <a:rPr lang="en-US" smtClean="0"/>
              <a:pPr/>
              <a:t>12 May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2FC7E-485B-4ABE-B7D4-E6CEB3FC9A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5BFC00-8F0F-4169-BF8D-B972DC09B8D9}" type="datetime3">
              <a:rPr lang="en-US" smtClean="0"/>
              <a:pPr/>
              <a:t>12 May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2FC7E-485B-4ABE-B7D4-E6CEB3FC9A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B9ECBD-44CD-4671-AC39-9A39903D4900}" type="datetime3">
              <a:rPr lang="en-US" smtClean="0"/>
              <a:pPr/>
              <a:t>12 May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2FC7E-485B-4ABE-B7D4-E6CEB3FC9A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7953AB-297E-4A24-8EF0-FBBD1E8AE163}" type="datetime3">
              <a:rPr lang="en-US" smtClean="0"/>
              <a:pPr/>
              <a:t>12 May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22FC7E-485B-4ABE-B7D4-E6CEB3FC9A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C41F88-E5FB-473D-8D6C-BD51AA2AD392}" type="datetime3">
              <a:rPr lang="en-US" smtClean="0"/>
              <a:pPr/>
              <a:t>12 May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22FC7E-485B-4ABE-B7D4-E6CEB3FC9A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CD77E5-F676-4DC6-9686-84E49F572793}" type="datetime3">
              <a:rPr lang="en-US" smtClean="0"/>
              <a:pPr/>
              <a:t>12 May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22FC7E-485B-4ABE-B7D4-E6CEB3FC9A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FD416F-ED08-4C2A-BFAB-0E522386E149}" type="datetime3">
              <a:rPr lang="en-US" smtClean="0"/>
              <a:pPr/>
              <a:t>12 May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2FC7E-485B-4ABE-B7D4-E6CEB3FC9A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2707C3-80B2-443E-B67D-4DD3A50C5766}" type="datetime3">
              <a:rPr lang="en-US" smtClean="0"/>
              <a:pPr/>
              <a:t>12 May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22FC7E-485B-4ABE-B7D4-E6CEB3FC9A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B2519-B0DD-42E6-A226-A5F338897398}" type="datetime3">
              <a:rPr lang="en-US" smtClean="0"/>
              <a:pPr/>
              <a:t>12 May 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2FC7E-485B-4ABE-B7D4-E6CEB3FC9A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692696"/>
            <a:ext cx="7772400" cy="3807874"/>
          </a:xfrm>
        </p:spPr>
        <p:txBody>
          <a:bodyPr>
            <a:normAutofit/>
          </a:bodyPr>
          <a:lstStyle/>
          <a:p>
            <a:r>
              <a:rPr lang="sr-Latn-RS" sz="1800" dirty="0"/>
              <a:t>Fizičke osnove elektroterapije i elektrodijagnostike</a:t>
            </a:r>
            <a:r>
              <a:rPr lang="ru-RU" sz="1800" dirty="0"/>
              <a:t/>
            </a:r>
            <a:br>
              <a:rPr lang="ru-RU" sz="1800" dirty="0"/>
            </a:br>
            <a:r>
              <a:rPr lang="ru-RU" sz="1600" dirty="0"/>
              <a:t> </a:t>
            </a:r>
            <a:r>
              <a:rPr lang="sr-Latn-RS" sz="1600" dirty="0"/>
              <a:t>Modul D: Diplomirani fizičar – medicinska fizika</a:t>
            </a:r>
            <a:r>
              <a:rPr lang="ru-RU" sz="1600" dirty="0"/>
              <a:t/>
            </a:r>
            <a:br>
              <a:rPr lang="ru-RU" sz="1600" dirty="0"/>
            </a:br>
            <a:r>
              <a:rPr lang="sr-Latn-RS" sz="1600" dirty="0"/>
              <a:t>pod rukovodstvom pr</a:t>
            </a:r>
            <a:r>
              <a:rPr lang="en-US" sz="1600" dirty="0"/>
              <a:t>o</a:t>
            </a:r>
            <a:r>
              <a:rPr lang="sr-Latn-RS" sz="1600" dirty="0" smtClean="0"/>
              <a:t>f</a:t>
            </a:r>
            <a:r>
              <a:rPr lang="en-US" sz="1600" dirty="0" smtClean="0"/>
              <a:t>.</a:t>
            </a:r>
            <a:r>
              <a:rPr lang="sr-Latn-RS" sz="1600" dirty="0" smtClean="0"/>
              <a:t> Nenada </a:t>
            </a:r>
            <a:r>
              <a:rPr lang="sr-Latn-RS" sz="1600" dirty="0"/>
              <a:t>Stevanovića</a:t>
            </a:r>
            <a:r>
              <a:rPr lang="ru-RU" sz="1600" dirty="0"/>
              <a:t> </a:t>
            </a:r>
            <a:r>
              <a:rPr lang="sr-Latn-RS" sz="1600" dirty="0"/>
              <a:t/>
            </a:r>
            <a:br>
              <a:rPr lang="sr-Latn-RS" sz="1600" dirty="0"/>
            </a:br>
            <a:r>
              <a:rPr lang="sr-Latn-RS" sz="1600" dirty="0" smtClean="0"/>
              <a:t/>
            </a:r>
            <a:br>
              <a:rPr lang="sr-Latn-RS" sz="1600" dirty="0" smtClean="0"/>
            </a:br>
            <a:r>
              <a:rPr lang="sr-Latn-RS" sz="1600" dirty="0"/>
              <a:t/>
            </a:r>
            <a:br>
              <a:rPr lang="sr-Latn-RS" sz="1600" dirty="0"/>
            </a:br>
            <a:r>
              <a:rPr lang="sr-Latn-RS" sz="1600" dirty="0" smtClean="0"/>
              <a:t/>
            </a:r>
            <a:br>
              <a:rPr lang="sr-Latn-RS" sz="1600" dirty="0" smtClean="0"/>
            </a:br>
            <a:r>
              <a:rPr lang="sr-Latn-RS" sz="2800" b="1" dirty="0" smtClean="0">
                <a:latin typeface="Times New Roman" pitchFamily="18" charset="0"/>
                <a:cs typeface="Times New Roman" pitchFamily="18" charset="0"/>
              </a:rPr>
              <a:t> Radionuklidi. Scintigrafija štitaste žlezde. </a:t>
            </a:r>
            <a:r>
              <a:rPr lang="sr-Latn-RS" sz="2700" dirty="0"/>
              <a:t/>
            </a:r>
            <a:br>
              <a:rPr lang="sr-Latn-RS" sz="2700" dirty="0"/>
            </a:br>
            <a:r>
              <a:rPr lang="sr-Latn-RS" sz="2700" dirty="0" smtClean="0"/>
              <a:t/>
            </a:r>
            <a:br>
              <a:rPr lang="sr-Latn-RS" sz="2700" dirty="0" smtClean="0"/>
            </a:br>
            <a:r>
              <a:rPr lang="sr-Latn-RS" sz="1800" dirty="0" smtClean="0"/>
              <a:t>XIII nedelja </a:t>
            </a:r>
            <a:r>
              <a:rPr lang="sr-Latn-RS" sz="1800" dirty="0"/>
              <a:t>predavanja i vežbi</a:t>
            </a:r>
            <a:endParaRPr lang="en-US" sz="1800" dirty="0"/>
          </a:p>
        </p:txBody>
      </p:sp>
      <p:sp>
        <p:nvSpPr>
          <p:cNvPr id="3" name="Subtitle 2"/>
          <p:cNvSpPr>
            <a:spLocks noGrp="1"/>
          </p:cNvSpPr>
          <p:nvPr>
            <p:ph type="subTitle" idx="1"/>
          </p:nvPr>
        </p:nvSpPr>
        <p:spPr>
          <a:xfrm>
            <a:off x="1357290" y="4714884"/>
            <a:ext cx="6400800" cy="1681162"/>
          </a:xfrm>
        </p:spPr>
        <p:txBody>
          <a:bodyPr>
            <a:normAutofit/>
          </a:bodyPr>
          <a:lstStyle/>
          <a:p>
            <a:r>
              <a:rPr lang="sr-Latn-RS" sz="2400" b="1" dirty="0">
                <a:solidFill>
                  <a:schemeClr val="tx1"/>
                </a:solidFill>
                <a:latin typeface="+mj-lt"/>
              </a:rPr>
              <a:t>Dr sci.med Jovan B. Jovanović</a:t>
            </a:r>
            <a:endParaRPr lang="sr-Cyrl-RS" sz="2400" b="1" dirty="0">
              <a:solidFill>
                <a:schemeClr val="tx1"/>
              </a:solidFill>
              <a:latin typeface="+mj-lt"/>
            </a:endParaRPr>
          </a:p>
          <a:p>
            <a:r>
              <a:rPr lang="sr-Latn-RS" sz="2000" b="1" dirty="0">
                <a:solidFill>
                  <a:schemeClr val="tx1"/>
                </a:solidFill>
                <a:latin typeface="+mj-lt"/>
              </a:rPr>
              <a:t>Specijalista interne medicine - kardiolog</a:t>
            </a:r>
            <a:endParaRPr lang="sr-Cyrl-RS" sz="2000" b="1" dirty="0">
              <a:solidFill>
                <a:schemeClr val="tx1"/>
              </a:solidFill>
              <a:latin typeface="+mj-lt"/>
            </a:endParaRPr>
          </a:p>
          <a:p>
            <a:r>
              <a:rPr lang="sr-Latn-RS" sz="2000" b="1" dirty="0">
                <a:solidFill>
                  <a:schemeClr val="tx1"/>
                </a:solidFill>
                <a:latin typeface="+mj-lt"/>
              </a:rPr>
              <a:t>Odsek za ishemijske bolesti srca</a:t>
            </a:r>
            <a:r>
              <a:rPr lang="sr-Cyrl-RS" sz="2000" b="1" dirty="0">
                <a:solidFill>
                  <a:schemeClr val="tx1"/>
                </a:solidFill>
                <a:latin typeface="+mj-lt"/>
              </a:rPr>
              <a:t>, </a:t>
            </a:r>
            <a:r>
              <a:rPr lang="sr-Latn-RS" sz="2000" b="1" dirty="0">
                <a:solidFill>
                  <a:schemeClr val="tx1"/>
                </a:solidFill>
                <a:latin typeface="+mj-lt"/>
              </a:rPr>
              <a:t>Klinika za kardiologiju, Univerzitetski Klinički Centar Kragujevac</a:t>
            </a:r>
            <a:endParaRPr lang="en-US" sz="2000" b="1" dirty="0">
              <a:solidFill>
                <a:schemeClr val="tx1"/>
              </a:solidFill>
              <a:latin typeface="+mj-lt"/>
            </a:endParaRPr>
          </a:p>
        </p:txBody>
      </p:sp>
      <p:pic>
        <p:nvPicPr>
          <p:cNvPr id="7" name="Picture 6" descr="AMBLEM PMF-FIZIKA.png"/>
          <p:cNvPicPr>
            <a:picLocks noChangeAspect="1"/>
          </p:cNvPicPr>
          <p:nvPr/>
        </p:nvPicPr>
        <p:blipFill>
          <a:blip r:embed="rId3"/>
          <a:stretch>
            <a:fillRect/>
          </a:stretch>
        </p:blipFill>
        <p:spPr>
          <a:xfrm>
            <a:off x="0" y="0"/>
            <a:ext cx="9144000" cy="93139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00108"/>
            <a:ext cx="8229600" cy="714380"/>
          </a:xfrm>
        </p:spPr>
        <p:txBody>
          <a:bodyPr>
            <a:noAutofit/>
          </a:bodyPr>
          <a:lstStyle/>
          <a:p>
            <a:r>
              <a:rPr lang="sr-Latn-RS" sz="3600" b="1" dirty="0" smtClean="0"/>
              <a:t>SCINTIGRAFIJA ŠTITASTE ŽLEZDE</a:t>
            </a:r>
            <a:endParaRPr lang="en-US" sz="3600" b="1" dirty="0"/>
          </a:p>
        </p:txBody>
      </p:sp>
      <p:pic>
        <p:nvPicPr>
          <p:cNvPr id="7" name="Content Placeholder 6" descr="AMBLEM PMF-FIZIKA.png"/>
          <p:cNvPicPr>
            <a:picLocks noGrp="1" noChangeAspect="1"/>
          </p:cNvPicPr>
          <p:nvPr>
            <p:ph idx="1"/>
          </p:nvPr>
        </p:nvPicPr>
        <p:blipFill>
          <a:blip r:embed="rId2"/>
          <a:stretch>
            <a:fillRect/>
          </a:stretch>
        </p:blipFill>
        <p:spPr>
          <a:xfrm>
            <a:off x="0" y="0"/>
            <a:ext cx="9144000" cy="931397"/>
          </a:xfrm>
        </p:spPr>
      </p:pic>
      <p:sp>
        <p:nvSpPr>
          <p:cNvPr id="4" name="Date Placeholder 3"/>
          <p:cNvSpPr>
            <a:spLocks noGrp="1"/>
          </p:cNvSpPr>
          <p:nvPr>
            <p:ph type="dt" sz="half" idx="10"/>
          </p:nvPr>
        </p:nvSpPr>
        <p:spPr/>
        <p:txBody>
          <a:bodyPr/>
          <a:lstStyle/>
          <a:p>
            <a:r>
              <a:rPr lang="sr-Latn-RS" dirty="0" smtClean="0"/>
              <a:t>05.05.2021.</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2FC7E-485B-4ABE-B7D4-E6CEB3FC9ACC}" type="slidenum">
              <a:rPr lang="en-US" smtClean="0"/>
              <a:pPr/>
              <a:t>10</a:t>
            </a:fld>
            <a:endParaRPr lang="en-US"/>
          </a:p>
        </p:txBody>
      </p:sp>
      <p:sp>
        <p:nvSpPr>
          <p:cNvPr id="3" name="Rectangle 2"/>
          <p:cNvSpPr/>
          <p:nvPr/>
        </p:nvSpPr>
        <p:spPr>
          <a:xfrm>
            <a:off x="0" y="474345"/>
            <a:ext cx="9144000" cy="5632311"/>
          </a:xfrm>
          <a:prstGeom prst="rect">
            <a:avLst/>
          </a:prstGeom>
        </p:spPr>
        <p:txBody>
          <a:bodyPr wrap="square">
            <a:spAutoFit/>
          </a:bodyPr>
          <a:lstStyle/>
          <a:p>
            <a:endParaRPr lang="sr-Latn-RS" dirty="0" smtClean="0"/>
          </a:p>
          <a:p>
            <a:endParaRPr lang="sr-Latn-RS" dirty="0" smtClean="0"/>
          </a:p>
          <a:p>
            <a:endParaRPr lang="sr-Latn-RS" dirty="0"/>
          </a:p>
          <a:p>
            <a:endParaRPr lang="sr-Latn-RS" dirty="0" smtClean="0"/>
          </a:p>
          <a:p>
            <a:endParaRPr lang="sr-Latn-RS" dirty="0"/>
          </a:p>
          <a:p>
            <a:r>
              <a:rPr lang="en-US" dirty="0" smtClean="0"/>
              <a:t>Scintigrafija </a:t>
            </a:r>
            <a:r>
              <a:rPr lang="en-US" dirty="0"/>
              <a:t>štitaste žlezde je nuklearno-medicinska dijagnostička metoda snimanja pomoću koje dobijamo informaciju o raspodeli vezivanja radiofarmaka unutar štitaste žlezde, sliku o anatomskom položaju i funkciji štitaste žlezde i čvorova u njoj.</a:t>
            </a:r>
          </a:p>
          <a:p>
            <a:endParaRPr lang="sr-Latn-RS" dirty="0" smtClean="0"/>
          </a:p>
          <a:p>
            <a:r>
              <a:rPr lang="en-US" dirty="0" smtClean="0"/>
              <a:t>Radiofarmak </a:t>
            </a:r>
            <a:r>
              <a:rPr lang="en-US" dirty="0"/>
              <a:t>je hemijsko jedinjenje vezano za radioaktivni element, a za ovu vrstu snimanja najčešće se koriste radioaktivni tehnecijum (Tc99m) koji se pacijentu daje u venu, kao i radioaktivni jod (131-J) koji pacijent popije</a:t>
            </a:r>
            <a:r>
              <a:rPr lang="en-US" dirty="0" smtClean="0"/>
              <a:t>.</a:t>
            </a:r>
            <a:endParaRPr lang="en-US" dirty="0"/>
          </a:p>
          <a:p>
            <a:endParaRPr lang="sr-Latn-RS" dirty="0" smtClean="0"/>
          </a:p>
          <a:p>
            <a:endParaRPr lang="sr-Latn-RS" dirty="0"/>
          </a:p>
          <a:p>
            <a:r>
              <a:rPr lang="en-US" dirty="0" smtClean="0"/>
              <a:t>Nakon </a:t>
            </a:r>
            <a:r>
              <a:rPr lang="en-US" dirty="0"/>
              <a:t>20 minuta od davanja tehnecijuma ili 24 sata nakon davanja radioaktivnog joda pacijent legne ispod gama kamere kojom se snima štitasta žlezda</a:t>
            </a:r>
            <a:r>
              <a:rPr lang="en-US" dirty="0" smtClean="0"/>
              <a:t>.</a:t>
            </a:r>
            <a:endParaRPr lang="en-US" dirty="0"/>
          </a:p>
          <a:p>
            <a:endParaRPr lang="sr-Latn-RS" dirty="0" smtClean="0"/>
          </a:p>
          <a:p>
            <a:endParaRPr lang="sr-Latn-RS" dirty="0"/>
          </a:p>
          <a:p>
            <a:r>
              <a:rPr lang="en-US" dirty="0" smtClean="0"/>
              <a:t>Snimak </a:t>
            </a:r>
            <a:r>
              <a:rPr lang="en-US" dirty="0"/>
              <a:t>koji se dobija je scintigram i prikazuje lokalizaciju, funkciju i raspored vezivanja radiofarmaka unutar štitaste žlezde.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00108"/>
            <a:ext cx="8229600" cy="714380"/>
          </a:xfrm>
        </p:spPr>
        <p:txBody>
          <a:bodyPr>
            <a:noAutofit/>
          </a:bodyPr>
          <a:lstStyle/>
          <a:p>
            <a:r>
              <a:rPr lang="sr-Latn-RS" sz="3600" b="1" dirty="0" smtClean="0"/>
              <a:t>SCINTIGRAFIJA ŠTITASTE ŽLEZDE</a:t>
            </a:r>
            <a:endParaRPr lang="en-US" sz="3600" b="1" dirty="0"/>
          </a:p>
        </p:txBody>
      </p:sp>
      <p:pic>
        <p:nvPicPr>
          <p:cNvPr id="7" name="Content Placeholder 6" descr="AMBLEM PMF-FIZIKA.png"/>
          <p:cNvPicPr>
            <a:picLocks noGrp="1" noChangeAspect="1"/>
          </p:cNvPicPr>
          <p:nvPr>
            <p:ph idx="1"/>
          </p:nvPr>
        </p:nvPicPr>
        <p:blipFill>
          <a:blip r:embed="rId2"/>
          <a:stretch>
            <a:fillRect/>
          </a:stretch>
        </p:blipFill>
        <p:spPr>
          <a:xfrm>
            <a:off x="0" y="0"/>
            <a:ext cx="9144000" cy="931397"/>
          </a:xfrm>
        </p:spPr>
      </p:pic>
      <p:sp>
        <p:nvSpPr>
          <p:cNvPr id="4" name="Date Placeholder 3"/>
          <p:cNvSpPr>
            <a:spLocks noGrp="1"/>
          </p:cNvSpPr>
          <p:nvPr>
            <p:ph type="dt" sz="half" idx="10"/>
          </p:nvPr>
        </p:nvSpPr>
        <p:spPr/>
        <p:txBody>
          <a:bodyPr/>
          <a:lstStyle/>
          <a:p>
            <a:r>
              <a:rPr lang="sr-Latn-RS" dirty="0" smtClean="0"/>
              <a:t>05.05.2021.</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2FC7E-485B-4ABE-B7D4-E6CEB3FC9ACC}" type="slidenum">
              <a:rPr lang="en-US" smtClean="0"/>
              <a:pPr/>
              <a:t>11</a:t>
            </a:fld>
            <a:endParaRPr lang="en-US"/>
          </a:p>
        </p:txBody>
      </p:sp>
      <p:sp>
        <p:nvSpPr>
          <p:cNvPr id="3" name="Rectangle 2"/>
          <p:cNvSpPr/>
          <p:nvPr/>
        </p:nvSpPr>
        <p:spPr>
          <a:xfrm>
            <a:off x="0" y="474345"/>
            <a:ext cx="9144000" cy="1477328"/>
          </a:xfrm>
          <a:prstGeom prst="rect">
            <a:avLst/>
          </a:prstGeom>
        </p:spPr>
        <p:txBody>
          <a:bodyPr wrap="square">
            <a:spAutoFit/>
          </a:bodyPr>
          <a:lstStyle/>
          <a:p>
            <a:endParaRPr lang="sr-Latn-RS" dirty="0" smtClean="0"/>
          </a:p>
          <a:p>
            <a:endParaRPr lang="sr-Latn-RS" dirty="0" smtClean="0"/>
          </a:p>
          <a:p>
            <a:endParaRPr lang="sr-Latn-RS" dirty="0"/>
          </a:p>
          <a:p>
            <a:endParaRPr lang="sr-Latn-RS" dirty="0" smtClean="0"/>
          </a:p>
          <a:p>
            <a:endParaRPr lang="sr-Latn-RS" dirty="0"/>
          </a:p>
        </p:txBody>
      </p:sp>
      <p:sp>
        <p:nvSpPr>
          <p:cNvPr id="8" name="TextBox 7"/>
          <p:cNvSpPr txBox="1"/>
          <p:nvPr/>
        </p:nvSpPr>
        <p:spPr>
          <a:xfrm>
            <a:off x="251520" y="2420888"/>
            <a:ext cx="8784976" cy="2862322"/>
          </a:xfrm>
          <a:prstGeom prst="rect">
            <a:avLst/>
          </a:prstGeom>
          <a:noFill/>
        </p:spPr>
        <p:txBody>
          <a:bodyPr wrap="square" rtlCol="0">
            <a:spAutoFit/>
          </a:bodyPr>
          <a:lstStyle/>
          <a:p>
            <a:r>
              <a:rPr lang="en-US" dirty="0"/>
              <a:t>Mala </a:t>
            </a:r>
            <a:r>
              <a:rPr lang="en-US" dirty="0" smtClean="0"/>
              <a:t>radioaktivnost</a:t>
            </a:r>
            <a:r>
              <a:rPr lang="sr-Latn-RS" dirty="0"/>
              <a:t>:</a:t>
            </a:r>
            <a:endParaRPr lang="sr-Latn-RS" dirty="0" smtClean="0"/>
          </a:p>
          <a:p>
            <a:endParaRPr lang="en-US" dirty="0"/>
          </a:p>
          <a:p>
            <a:pPr algn="just"/>
            <a:r>
              <a:rPr lang="sr-Latn-RS" dirty="0" smtClean="0"/>
              <a:t>Doza </a:t>
            </a:r>
            <a:r>
              <a:rPr lang="en-US" dirty="0" smtClean="0"/>
              <a:t> </a:t>
            </a:r>
            <a:r>
              <a:rPr lang="en-US" dirty="0"/>
              <a:t>radiofarmaka koja se koristi za ovo snimanje je izuzetno mala. Posebna pažnja i oprez se </a:t>
            </a:r>
            <a:r>
              <a:rPr lang="sr-Latn-RS" dirty="0"/>
              <a:t> </a:t>
            </a:r>
            <a:r>
              <a:rPr lang="en-US" dirty="0" smtClean="0"/>
              <a:t>obraća </a:t>
            </a:r>
            <a:r>
              <a:rPr lang="en-US" dirty="0"/>
              <a:t>prilikom aplikacije radiofarmaka za malu decu. Radiofarmaci koji imaju prednost za </a:t>
            </a:r>
            <a:r>
              <a:rPr lang="sr-Latn-RS" dirty="0"/>
              <a:t> </a:t>
            </a:r>
            <a:r>
              <a:rPr lang="en-US" dirty="0" smtClean="0"/>
              <a:t>scintigrafiju </a:t>
            </a:r>
            <a:r>
              <a:rPr lang="en-US" dirty="0"/>
              <a:t>štitaste žlezde su čisti gama </a:t>
            </a:r>
            <a:endParaRPr lang="sr-Latn-RS" dirty="0" smtClean="0"/>
          </a:p>
          <a:p>
            <a:pPr algn="just"/>
            <a:r>
              <a:rPr lang="en-US" dirty="0" smtClean="0"/>
              <a:t>emiteri </a:t>
            </a:r>
            <a:r>
              <a:rPr lang="en-US" dirty="0"/>
              <a:t>sa kratkim fizičkim vremenom poluraspada ili brzim izlučivanjem iz organizma putem </a:t>
            </a:r>
            <a:endParaRPr lang="sr-Latn-RS" dirty="0" smtClean="0"/>
          </a:p>
          <a:p>
            <a:pPr algn="just"/>
            <a:r>
              <a:rPr lang="en-US" dirty="0" smtClean="0"/>
              <a:t>urinarne </a:t>
            </a:r>
            <a:r>
              <a:rPr lang="en-US" dirty="0"/>
              <a:t>ekskrecije kao što je radioaktivni tehnecijum. Doza radioaktivnosti koju pacijenti prime </a:t>
            </a:r>
            <a:r>
              <a:rPr lang="sr-Latn-RS" dirty="0"/>
              <a:t> </a:t>
            </a:r>
            <a:r>
              <a:rPr lang="en-US" dirty="0" smtClean="0"/>
              <a:t>za </a:t>
            </a:r>
            <a:r>
              <a:rPr lang="en-US" dirty="0"/>
              <a:t>ovu vrstu snimanja su izuzetno male, manje od slikanja rendgenom ili CT-om i potpuno </a:t>
            </a:r>
            <a:r>
              <a:rPr lang="en-US" dirty="0" smtClean="0"/>
              <a:t>je </a:t>
            </a:r>
            <a:r>
              <a:rPr lang="en-US" dirty="0"/>
              <a:t>bezopasna za okolinu već posle nekoliko časova. Metoda je potpuno bezbolna za pacijenta.</a:t>
            </a:r>
          </a:p>
        </p:txBody>
      </p:sp>
    </p:spTree>
    <p:extLst>
      <p:ext uri="{BB962C8B-B14F-4D97-AF65-F5344CB8AC3E}">
        <p14:creationId xmlns:p14="http://schemas.microsoft.com/office/powerpoint/2010/main" val="270259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00108"/>
            <a:ext cx="8229600" cy="714380"/>
          </a:xfrm>
        </p:spPr>
        <p:txBody>
          <a:bodyPr>
            <a:noAutofit/>
          </a:bodyPr>
          <a:lstStyle/>
          <a:p>
            <a:r>
              <a:rPr lang="sr-Latn-RS" sz="3600" b="1" dirty="0" smtClean="0"/>
              <a:t>SCINTIGRAFIJA ŠTITASTE ŽLEZDE</a:t>
            </a:r>
            <a:endParaRPr lang="en-US" sz="3600" b="1" dirty="0"/>
          </a:p>
        </p:txBody>
      </p:sp>
      <p:pic>
        <p:nvPicPr>
          <p:cNvPr id="7" name="Content Placeholder 6" descr="AMBLEM PMF-FIZIKA.png"/>
          <p:cNvPicPr>
            <a:picLocks noGrp="1" noChangeAspect="1"/>
          </p:cNvPicPr>
          <p:nvPr>
            <p:ph idx="1"/>
          </p:nvPr>
        </p:nvPicPr>
        <p:blipFill>
          <a:blip r:embed="rId2"/>
          <a:stretch>
            <a:fillRect/>
          </a:stretch>
        </p:blipFill>
        <p:spPr>
          <a:xfrm>
            <a:off x="0" y="0"/>
            <a:ext cx="9144000" cy="931397"/>
          </a:xfrm>
        </p:spPr>
      </p:pic>
      <p:sp>
        <p:nvSpPr>
          <p:cNvPr id="4" name="Date Placeholder 3"/>
          <p:cNvSpPr>
            <a:spLocks noGrp="1"/>
          </p:cNvSpPr>
          <p:nvPr>
            <p:ph type="dt" sz="half" idx="10"/>
          </p:nvPr>
        </p:nvSpPr>
        <p:spPr/>
        <p:txBody>
          <a:bodyPr/>
          <a:lstStyle/>
          <a:p>
            <a:r>
              <a:rPr lang="sr-Latn-RS" dirty="0" smtClean="0"/>
              <a:t>05.05.2021.</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2FC7E-485B-4ABE-B7D4-E6CEB3FC9ACC}" type="slidenum">
              <a:rPr lang="en-US" smtClean="0"/>
              <a:pPr/>
              <a:t>12</a:t>
            </a:fld>
            <a:endParaRPr lang="en-US"/>
          </a:p>
        </p:txBody>
      </p:sp>
      <p:sp>
        <p:nvSpPr>
          <p:cNvPr id="3" name="Rectangle 2"/>
          <p:cNvSpPr/>
          <p:nvPr/>
        </p:nvSpPr>
        <p:spPr>
          <a:xfrm>
            <a:off x="0" y="474345"/>
            <a:ext cx="9144000" cy="1477328"/>
          </a:xfrm>
          <a:prstGeom prst="rect">
            <a:avLst/>
          </a:prstGeom>
        </p:spPr>
        <p:txBody>
          <a:bodyPr wrap="square">
            <a:spAutoFit/>
          </a:bodyPr>
          <a:lstStyle/>
          <a:p>
            <a:endParaRPr lang="sr-Latn-RS" dirty="0" smtClean="0"/>
          </a:p>
          <a:p>
            <a:endParaRPr lang="sr-Latn-RS" dirty="0" smtClean="0"/>
          </a:p>
          <a:p>
            <a:endParaRPr lang="sr-Latn-RS" dirty="0"/>
          </a:p>
          <a:p>
            <a:endParaRPr lang="sr-Latn-RS" dirty="0" smtClean="0"/>
          </a:p>
          <a:p>
            <a:endParaRPr lang="sr-Latn-RS" dirty="0"/>
          </a:p>
        </p:txBody>
      </p:sp>
      <p:sp>
        <p:nvSpPr>
          <p:cNvPr id="8" name="TextBox 7"/>
          <p:cNvSpPr txBox="1"/>
          <p:nvPr/>
        </p:nvSpPr>
        <p:spPr>
          <a:xfrm>
            <a:off x="293784" y="1817726"/>
            <a:ext cx="8784976" cy="3139321"/>
          </a:xfrm>
          <a:prstGeom prst="rect">
            <a:avLst/>
          </a:prstGeom>
          <a:noFill/>
        </p:spPr>
        <p:txBody>
          <a:bodyPr wrap="square" rtlCol="0">
            <a:spAutoFit/>
          </a:bodyPr>
          <a:lstStyle/>
          <a:p>
            <a:endParaRPr lang="sr-Latn-RS" dirty="0" smtClean="0"/>
          </a:p>
          <a:p>
            <a:endParaRPr lang="en-US" dirty="0"/>
          </a:p>
          <a:p>
            <a:pPr algn="just"/>
            <a:r>
              <a:rPr lang="sr-Latn-RS" dirty="0"/>
              <a:t>Indikacije za scintigrafiju štitaste žlezde su utvrđivanje veličine i lokalizacije štitaste žlezde, što naročito ima značaja kod asimetrično uvećane štitaste žlezde, ili kod štitaste žlezde neuobičajene lokalizacije.</a:t>
            </a:r>
          </a:p>
          <a:p>
            <a:pPr algn="just"/>
            <a:endParaRPr lang="sr-Latn-RS" dirty="0"/>
          </a:p>
          <a:p>
            <a:pPr algn="just"/>
            <a:r>
              <a:rPr lang="sr-Latn-RS" dirty="0"/>
              <a:t>Zatim, da bi se prikazalo kako čvorovi u štitastoj žlezdi nakupljaju radiofarmak (procena funkcije čvora) - smanjeno ili potpuno odsustvo nakupljanja („hladna polja“) ili pojačano nakupljanje („vruća polja“ - toksični adenomi štitaste žlezde</a:t>
            </a:r>
            <a:r>
              <a:rPr lang="sr-Latn-RS" dirty="0" smtClean="0"/>
              <a:t>).</a:t>
            </a:r>
          </a:p>
          <a:p>
            <a:pPr algn="just"/>
            <a:endParaRPr lang="sr-Latn-RS" dirty="0"/>
          </a:p>
          <a:p>
            <a:pPr algn="just"/>
            <a:r>
              <a:rPr lang="en-US" dirty="0"/>
              <a:t>Kontraindikacije za scintigrafiju štitaste žlezde su trudnoća i period laktacije.</a:t>
            </a:r>
          </a:p>
        </p:txBody>
      </p:sp>
    </p:spTree>
    <p:extLst>
      <p:ext uri="{BB962C8B-B14F-4D97-AF65-F5344CB8AC3E}">
        <p14:creationId xmlns:p14="http://schemas.microsoft.com/office/powerpoint/2010/main" val="2092905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00108"/>
            <a:ext cx="8229600" cy="714380"/>
          </a:xfrm>
        </p:spPr>
        <p:txBody>
          <a:bodyPr>
            <a:noAutofit/>
          </a:bodyPr>
          <a:lstStyle/>
          <a:p>
            <a:r>
              <a:rPr lang="sr-Latn-RS" sz="3600" b="1" dirty="0" smtClean="0"/>
              <a:t>SCINTIGRAFIJA ŠTITASTE ŽLEZDE</a:t>
            </a:r>
            <a:endParaRPr lang="en-US" sz="3600" b="1" dirty="0"/>
          </a:p>
        </p:txBody>
      </p:sp>
      <p:pic>
        <p:nvPicPr>
          <p:cNvPr id="7" name="Content Placeholder 6" descr="AMBLEM PMF-FIZIKA.png"/>
          <p:cNvPicPr>
            <a:picLocks noGrp="1" noChangeAspect="1"/>
          </p:cNvPicPr>
          <p:nvPr>
            <p:ph idx="1"/>
          </p:nvPr>
        </p:nvPicPr>
        <p:blipFill>
          <a:blip r:embed="rId2"/>
          <a:stretch>
            <a:fillRect/>
          </a:stretch>
        </p:blipFill>
        <p:spPr>
          <a:xfrm>
            <a:off x="0" y="0"/>
            <a:ext cx="9144000" cy="931397"/>
          </a:xfrm>
        </p:spPr>
      </p:pic>
      <p:sp>
        <p:nvSpPr>
          <p:cNvPr id="4" name="Date Placeholder 3"/>
          <p:cNvSpPr>
            <a:spLocks noGrp="1"/>
          </p:cNvSpPr>
          <p:nvPr>
            <p:ph type="dt" sz="half" idx="10"/>
          </p:nvPr>
        </p:nvSpPr>
        <p:spPr/>
        <p:txBody>
          <a:bodyPr/>
          <a:lstStyle/>
          <a:p>
            <a:r>
              <a:rPr lang="sr-Latn-RS" dirty="0" smtClean="0"/>
              <a:t>05.05.2021.</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2FC7E-485B-4ABE-B7D4-E6CEB3FC9ACC}" type="slidenum">
              <a:rPr lang="en-US" smtClean="0"/>
              <a:pPr/>
              <a:t>13</a:t>
            </a:fld>
            <a:endParaRPr lang="en-US"/>
          </a:p>
        </p:txBody>
      </p:sp>
      <p:sp>
        <p:nvSpPr>
          <p:cNvPr id="3" name="Rectangle 2"/>
          <p:cNvSpPr/>
          <p:nvPr/>
        </p:nvSpPr>
        <p:spPr>
          <a:xfrm>
            <a:off x="0" y="474345"/>
            <a:ext cx="9144000" cy="1477328"/>
          </a:xfrm>
          <a:prstGeom prst="rect">
            <a:avLst/>
          </a:prstGeom>
        </p:spPr>
        <p:txBody>
          <a:bodyPr wrap="square">
            <a:spAutoFit/>
          </a:bodyPr>
          <a:lstStyle/>
          <a:p>
            <a:endParaRPr lang="sr-Latn-RS" dirty="0" smtClean="0"/>
          </a:p>
          <a:p>
            <a:endParaRPr lang="sr-Latn-RS" dirty="0" smtClean="0"/>
          </a:p>
          <a:p>
            <a:endParaRPr lang="sr-Latn-RS" dirty="0"/>
          </a:p>
          <a:p>
            <a:endParaRPr lang="sr-Latn-RS" dirty="0" smtClean="0"/>
          </a:p>
          <a:p>
            <a:endParaRPr lang="sr-Latn-RS" dirty="0"/>
          </a:p>
        </p:txBody>
      </p:sp>
      <p:sp>
        <p:nvSpPr>
          <p:cNvPr id="8" name="TextBox 7"/>
          <p:cNvSpPr txBox="1"/>
          <p:nvPr/>
        </p:nvSpPr>
        <p:spPr>
          <a:xfrm>
            <a:off x="251520" y="2420888"/>
            <a:ext cx="8784976" cy="2862322"/>
          </a:xfrm>
          <a:prstGeom prst="rect">
            <a:avLst/>
          </a:prstGeom>
          <a:noFill/>
        </p:spPr>
        <p:txBody>
          <a:bodyPr wrap="square" rtlCol="0">
            <a:spAutoFit/>
          </a:bodyPr>
          <a:lstStyle/>
          <a:p>
            <a:r>
              <a:rPr lang="sr-Latn-RS"/>
              <a:t>Zbog upotrebe određenih lekova nakupljanje radiofarmaka u štitastoj žlezdi može biti blokirano, pa se u zavisnosti od lekova preporučuje pacijentima da određeni period pre snimanja prekinu sa uzimanjem lekova (od jedne nedelje do šest meseci).</a:t>
            </a:r>
          </a:p>
          <a:p>
            <a:endParaRPr lang="sr-Latn-RS"/>
          </a:p>
          <a:p>
            <a:r>
              <a:rPr lang="sr-Latn-RS"/>
              <a:t>To se u prvom redu odnosi na lekove kojima se reguliše rad štitaste žlezde (kod hipotireoze ili hipertireoze), kod uzimanja kortikosteroida, antibiotika, salicilata, vitaminskih preparata, kardioloških lekova koji sadrže jod (amiodaron).</a:t>
            </a:r>
          </a:p>
          <a:p>
            <a:endParaRPr lang="sr-Latn-RS"/>
          </a:p>
          <a:p>
            <a:r>
              <a:rPr lang="sr-Latn-RS"/>
              <a:t>Isto to važi i za pacijente koji su imali druge vrste snimanja sa kontrastima koji sadrže jod (CT, koronarografija).</a:t>
            </a:r>
            <a:endParaRPr lang="en-US" dirty="0"/>
          </a:p>
        </p:txBody>
      </p:sp>
    </p:spTree>
    <p:extLst>
      <p:ext uri="{BB962C8B-B14F-4D97-AF65-F5344CB8AC3E}">
        <p14:creationId xmlns:p14="http://schemas.microsoft.com/office/powerpoint/2010/main" val="1224386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00108"/>
            <a:ext cx="8229600" cy="714380"/>
          </a:xfrm>
        </p:spPr>
        <p:txBody>
          <a:bodyPr>
            <a:noAutofit/>
          </a:bodyPr>
          <a:lstStyle/>
          <a:p>
            <a:r>
              <a:rPr lang="sr-Latn-RS" sz="3600" b="1" dirty="0" smtClean="0"/>
              <a:t>TERAPIJA RADIOAKTIVNIM JODOM</a:t>
            </a:r>
            <a:endParaRPr lang="en-US" sz="3600" b="1" dirty="0"/>
          </a:p>
        </p:txBody>
      </p:sp>
      <p:pic>
        <p:nvPicPr>
          <p:cNvPr id="7" name="Content Placeholder 6" descr="AMBLEM PMF-FIZIKA.png"/>
          <p:cNvPicPr>
            <a:picLocks noGrp="1" noChangeAspect="1"/>
          </p:cNvPicPr>
          <p:nvPr>
            <p:ph idx="1"/>
          </p:nvPr>
        </p:nvPicPr>
        <p:blipFill>
          <a:blip r:embed="rId2"/>
          <a:stretch>
            <a:fillRect/>
          </a:stretch>
        </p:blipFill>
        <p:spPr>
          <a:xfrm>
            <a:off x="0" y="0"/>
            <a:ext cx="9144000" cy="931397"/>
          </a:xfrm>
        </p:spPr>
      </p:pic>
      <p:sp>
        <p:nvSpPr>
          <p:cNvPr id="4" name="Date Placeholder 3"/>
          <p:cNvSpPr>
            <a:spLocks noGrp="1"/>
          </p:cNvSpPr>
          <p:nvPr>
            <p:ph type="dt" sz="half" idx="10"/>
          </p:nvPr>
        </p:nvSpPr>
        <p:spPr/>
        <p:txBody>
          <a:bodyPr/>
          <a:lstStyle/>
          <a:p>
            <a:r>
              <a:rPr lang="sr-Latn-RS" dirty="0" smtClean="0"/>
              <a:t>05.05.2021.</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2FC7E-485B-4ABE-B7D4-E6CEB3FC9ACC}" type="slidenum">
              <a:rPr lang="en-US" smtClean="0"/>
              <a:pPr/>
              <a:t>14</a:t>
            </a:fld>
            <a:endParaRPr lang="en-US"/>
          </a:p>
        </p:txBody>
      </p:sp>
      <p:sp>
        <p:nvSpPr>
          <p:cNvPr id="3" name="Rectangle 2"/>
          <p:cNvSpPr/>
          <p:nvPr/>
        </p:nvSpPr>
        <p:spPr>
          <a:xfrm>
            <a:off x="0" y="474345"/>
            <a:ext cx="9144000" cy="1477328"/>
          </a:xfrm>
          <a:prstGeom prst="rect">
            <a:avLst/>
          </a:prstGeom>
        </p:spPr>
        <p:txBody>
          <a:bodyPr wrap="square">
            <a:spAutoFit/>
          </a:bodyPr>
          <a:lstStyle/>
          <a:p>
            <a:endParaRPr lang="sr-Latn-RS" dirty="0" smtClean="0"/>
          </a:p>
          <a:p>
            <a:endParaRPr lang="sr-Latn-RS" dirty="0" smtClean="0"/>
          </a:p>
          <a:p>
            <a:endParaRPr lang="sr-Latn-RS" dirty="0"/>
          </a:p>
          <a:p>
            <a:endParaRPr lang="sr-Latn-RS" dirty="0" smtClean="0"/>
          </a:p>
          <a:p>
            <a:endParaRPr lang="sr-Latn-RS" dirty="0"/>
          </a:p>
        </p:txBody>
      </p:sp>
      <p:sp>
        <p:nvSpPr>
          <p:cNvPr id="8" name="TextBox 7"/>
          <p:cNvSpPr txBox="1"/>
          <p:nvPr/>
        </p:nvSpPr>
        <p:spPr>
          <a:xfrm>
            <a:off x="0" y="1951673"/>
            <a:ext cx="9144000" cy="3693319"/>
          </a:xfrm>
          <a:prstGeom prst="rect">
            <a:avLst/>
          </a:prstGeom>
          <a:noFill/>
        </p:spPr>
        <p:txBody>
          <a:bodyPr wrap="square" rtlCol="0">
            <a:spAutoFit/>
          </a:bodyPr>
          <a:lstStyle/>
          <a:p>
            <a:pPr algn="just"/>
            <a:r>
              <a:rPr lang="sr-Latn-RS" dirty="0"/>
              <a:t>Zavisno od nalaza u vreme operacije nekada je potrebno da se posle operacije primeni radioaktivni jod. </a:t>
            </a:r>
            <a:endParaRPr lang="sr-Latn-RS" dirty="0" smtClean="0"/>
          </a:p>
          <a:p>
            <a:pPr algn="just"/>
            <a:r>
              <a:rPr lang="sr-Latn-RS" dirty="0" smtClean="0"/>
              <a:t>Jod </a:t>
            </a:r>
            <a:r>
              <a:rPr lang="sr-Latn-RS" dirty="0"/>
              <a:t>se daje ili u kapsulama ili u vidu tečnosti obično 6 nedelja posle operacije. </a:t>
            </a:r>
            <a:endParaRPr lang="sr-Latn-RS" dirty="0" smtClean="0"/>
          </a:p>
          <a:p>
            <a:pPr algn="just"/>
            <a:r>
              <a:rPr lang="sr-Latn-RS" dirty="0" smtClean="0"/>
              <a:t>Da </a:t>
            </a:r>
            <a:r>
              <a:rPr lang="sr-Latn-RS" dirty="0"/>
              <a:t>bi ostatak žlezdanog tkiva prihvatio jod TSH mora da bude iznad 50 mJ/L zbog čega je potrebno da bolesnik ne uzima nadoknadu tiroidnim hormonima. </a:t>
            </a:r>
            <a:endParaRPr lang="sr-Latn-RS" dirty="0" smtClean="0"/>
          </a:p>
          <a:p>
            <a:pPr algn="just"/>
            <a:r>
              <a:rPr lang="sr-Latn-RS" dirty="0" smtClean="0"/>
              <a:t>Bolesnici </a:t>
            </a:r>
            <a:r>
              <a:rPr lang="sr-Latn-RS" dirty="0"/>
              <a:t>moraju da budu obavešteni o neželjenim posledicama </a:t>
            </a:r>
            <a:r>
              <a:rPr lang="sr-Latn-RS" dirty="0" smtClean="0"/>
              <a:t>hipotiroidizma </a:t>
            </a:r>
            <a:r>
              <a:rPr lang="sr-Latn-RS" dirty="0"/>
              <a:t>koji će zbog toga da nastane: otok lica i tela, bolovi u mišićima, zamor i sl. </a:t>
            </a:r>
            <a:endParaRPr lang="sr-Latn-RS" dirty="0" smtClean="0"/>
          </a:p>
          <a:p>
            <a:pPr algn="just"/>
            <a:r>
              <a:rPr lang="sr-Latn-RS" dirty="0" smtClean="0"/>
              <a:t>Terapija </a:t>
            </a:r>
            <a:r>
              <a:rPr lang="sr-Latn-RS" dirty="0"/>
              <a:t>radioaktivnim jodom je jednostavna i ne zahteva drugu pripremu osim navedene. Podrazumeva se da bolesnik nije uzimao kontrastna sredstva sa jodom i druga sredstva koja sadrže jod. </a:t>
            </a:r>
            <a:endParaRPr lang="sr-Latn-RS" dirty="0" smtClean="0"/>
          </a:p>
          <a:p>
            <a:pPr algn="just"/>
            <a:r>
              <a:rPr lang="sr-Latn-RS" dirty="0" smtClean="0"/>
              <a:t>Postupak </a:t>
            </a:r>
            <a:r>
              <a:rPr lang="sr-Latn-RS" dirty="0"/>
              <a:t>može da se ponavlja ako se naknadno otkriju dodatni ostaci tiroidnog tkiva. </a:t>
            </a:r>
            <a:endParaRPr lang="sr-Latn-RS" dirty="0" smtClean="0"/>
          </a:p>
          <a:p>
            <a:pPr algn="just"/>
            <a:r>
              <a:rPr lang="sr-Latn-RS" dirty="0" smtClean="0"/>
              <a:t>Kada </a:t>
            </a:r>
            <a:r>
              <a:rPr lang="sr-Latn-RS" dirty="0"/>
              <a:t>se radioaktivni jod primenu u adekvatnoj dozi, iskustvo od više od 50 godina pokazuje da je postupak siguran, bezbedan i da nema ozbiljnih neželjenih efekata.</a:t>
            </a:r>
            <a:endParaRPr lang="en-US" dirty="0"/>
          </a:p>
        </p:txBody>
      </p:sp>
    </p:spTree>
    <p:extLst>
      <p:ext uri="{BB962C8B-B14F-4D97-AF65-F5344CB8AC3E}">
        <p14:creationId xmlns:p14="http://schemas.microsoft.com/office/powerpoint/2010/main" val="1247035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00108"/>
            <a:ext cx="8229600" cy="714380"/>
          </a:xfrm>
        </p:spPr>
        <p:txBody>
          <a:bodyPr>
            <a:noAutofit/>
          </a:bodyPr>
          <a:lstStyle/>
          <a:p>
            <a:r>
              <a:rPr lang="sr-Latn-RS" sz="3600" b="1" dirty="0" smtClean="0"/>
              <a:t>TERAPIJA RADIOAKTIVNIM JODOM</a:t>
            </a:r>
            <a:endParaRPr lang="en-US" sz="3600" b="1" dirty="0"/>
          </a:p>
        </p:txBody>
      </p:sp>
      <p:pic>
        <p:nvPicPr>
          <p:cNvPr id="7" name="Content Placeholder 6" descr="AMBLEM PMF-FIZIKA.png"/>
          <p:cNvPicPr>
            <a:picLocks noGrp="1" noChangeAspect="1"/>
          </p:cNvPicPr>
          <p:nvPr>
            <p:ph idx="1"/>
          </p:nvPr>
        </p:nvPicPr>
        <p:blipFill>
          <a:blip r:embed="rId2"/>
          <a:stretch>
            <a:fillRect/>
          </a:stretch>
        </p:blipFill>
        <p:spPr>
          <a:xfrm>
            <a:off x="0" y="0"/>
            <a:ext cx="9144000" cy="931397"/>
          </a:xfrm>
        </p:spPr>
      </p:pic>
      <p:sp>
        <p:nvSpPr>
          <p:cNvPr id="4" name="Date Placeholder 3"/>
          <p:cNvSpPr>
            <a:spLocks noGrp="1"/>
          </p:cNvSpPr>
          <p:nvPr>
            <p:ph type="dt" sz="half" idx="10"/>
          </p:nvPr>
        </p:nvSpPr>
        <p:spPr/>
        <p:txBody>
          <a:bodyPr/>
          <a:lstStyle/>
          <a:p>
            <a:r>
              <a:rPr lang="sr-Latn-RS" dirty="0" smtClean="0"/>
              <a:t>05.05.2021.</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2FC7E-485B-4ABE-B7D4-E6CEB3FC9ACC}" type="slidenum">
              <a:rPr lang="en-US" smtClean="0"/>
              <a:pPr/>
              <a:t>15</a:t>
            </a:fld>
            <a:endParaRPr lang="en-US"/>
          </a:p>
        </p:txBody>
      </p:sp>
      <p:sp>
        <p:nvSpPr>
          <p:cNvPr id="3" name="Rectangle 2"/>
          <p:cNvSpPr/>
          <p:nvPr/>
        </p:nvSpPr>
        <p:spPr>
          <a:xfrm>
            <a:off x="0" y="474345"/>
            <a:ext cx="9144000" cy="1477328"/>
          </a:xfrm>
          <a:prstGeom prst="rect">
            <a:avLst/>
          </a:prstGeom>
        </p:spPr>
        <p:txBody>
          <a:bodyPr wrap="square">
            <a:spAutoFit/>
          </a:bodyPr>
          <a:lstStyle/>
          <a:p>
            <a:endParaRPr lang="sr-Latn-RS" dirty="0" smtClean="0"/>
          </a:p>
          <a:p>
            <a:endParaRPr lang="sr-Latn-RS" dirty="0" smtClean="0"/>
          </a:p>
          <a:p>
            <a:endParaRPr lang="sr-Latn-RS" dirty="0"/>
          </a:p>
          <a:p>
            <a:endParaRPr lang="sr-Latn-RS" dirty="0" smtClean="0"/>
          </a:p>
          <a:p>
            <a:endParaRPr lang="sr-Latn-RS" dirty="0"/>
          </a:p>
        </p:txBody>
      </p:sp>
      <p:sp>
        <p:nvSpPr>
          <p:cNvPr id="8" name="TextBox 7"/>
          <p:cNvSpPr txBox="1"/>
          <p:nvPr/>
        </p:nvSpPr>
        <p:spPr>
          <a:xfrm>
            <a:off x="0" y="1951673"/>
            <a:ext cx="9144000" cy="3139321"/>
          </a:xfrm>
          <a:prstGeom prst="rect">
            <a:avLst/>
          </a:prstGeom>
          <a:noFill/>
        </p:spPr>
        <p:txBody>
          <a:bodyPr wrap="square" rtlCol="0">
            <a:spAutoFit/>
          </a:bodyPr>
          <a:lstStyle/>
          <a:p>
            <a:pPr algn="just"/>
            <a:r>
              <a:rPr lang="sr-Latn-RS" dirty="0"/>
              <a:t>Nije u svim slučajevima operisanog tiroidnog kancera neophodno da se primenjuje radiojod. </a:t>
            </a:r>
            <a:endParaRPr lang="sr-Latn-RS" dirty="0" smtClean="0"/>
          </a:p>
          <a:p>
            <a:pPr algn="just"/>
            <a:r>
              <a:rPr lang="sr-Latn-RS" dirty="0" smtClean="0"/>
              <a:t>U </a:t>
            </a:r>
            <a:r>
              <a:rPr lang="sr-Latn-RS" dirty="0"/>
              <a:t>odluci pomaže nalaz scintiskena posle operacije (kada je TSH dovoljno visok da obezbedi vezivanje radionuklida) i vrednosti tiroglobulina u krvi. </a:t>
            </a:r>
            <a:endParaRPr lang="sr-Latn-RS" dirty="0" smtClean="0"/>
          </a:p>
          <a:p>
            <a:pPr algn="just"/>
            <a:r>
              <a:rPr lang="sr-Latn-RS" dirty="0" smtClean="0"/>
              <a:t>Radioaktivni </a:t>
            </a:r>
            <a:r>
              <a:rPr lang="sr-Latn-RS" dirty="0"/>
              <a:t>jod kao dopunu terapije ima smisla davati samo kod </a:t>
            </a:r>
            <a:r>
              <a:rPr lang="sr-Latn-RS" b="1" dirty="0"/>
              <a:t>diferentovanog tiroidnog karcinoma jer on može da vezuje radiojod. </a:t>
            </a:r>
            <a:endParaRPr lang="sr-Latn-RS" b="1" dirty="0" smtClean="0"/>
          </a:p>
          <a:p>
            <a:pPr algn="just"/>
            <a:r>
              <a:rPr lang="sr-Latn-RS" dirty="0" smtClean="0"/>
              <a:t>Bolesnici </a:t>
            </a:r>
            <a:r>
              <a:rPr lang="sr-Latn-RS" dirty="0"/>
              <a:t>operisani zbog medulskog karcinoma neće biti tretirani radiojodom jer medulski karcinom nema sposobnost vezivanja joda. </a:t>
            </a:r>
            <a:endParaRPr lang="sr-Latn-RS" dirty="0" smtClean="0"/>
          </a:p>
          <a:p>
            <a:pPr algn="just"/>
            <a:r>
              <a:rPr lang="sr-Latn-RS" dirty="0" smtClean="0"/>
              <a:t>Medulski </a:t>
            </a:r>
            <a:r>
              <a:rPr lang="sr-Latn-RS" dirty="0"/>
              <a:t>karcinom se dakle leči potpunim uklanjanjem štitaste žlezde i okolnih limfnih čvorova. </a:t>
            </a:r>
            <a:endParaRPr lang="sr-Latn-RS" dirty="0" smtClean="0"/>
          </a:p>
          <a:p>
            <a:pPr algn="just"/>
            <a:endParaRPr lang="sr-Latn-RS" dirty="0"/>
          </a:p>
          <a:p>
            <a:pPr algn="just"/>
            <a:r>
              <a:rPr lang="sr-Latn-RS" dirty="0" smtClean="0"/>
              <a:t>Ono </a:t>
            </a:r>
            <a:r>
              <a:rPr lang="sr-Latn-RS" dirty="0"/>
              <a:t>što bolesnik treba da zna je da je primena radioaktivnog joda potpuno bezbedna, izuzetno je korisna dopunska mera lečenja i ako je potrebno, uvek primeniti radiojod.</a:t>
            </a:r>
            <a:endParaRPr lang="en-US" dirty="0"/>
          </a:p>
        </p:txBody>
      </p:sp>
    </p:spTree>
    <p:extLst>
      <p:ext uri="{BB962C8B-B14F-4D97-AF65-F5344CB8AC3E}">
        <p14:creationId xmlns:p14="http://schemas.microsoft.com/office/powerpoint/2010/main" val="906432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00108"/>
            <a:ext cx="9144000" cy="697894"/>
          </a:xfrm>
        </p:spPr>
        <p:txBody>
          <a:bodyPr>
            <a:noAutofit/>
          </a:bodyPr>
          <a:lstStyle/>
          <a:p>
            <a:r>
              <a:rPr lang="sr-Latn-RS" sz="3000" b="1" dirty="0" smtClean="0"/>
              <a:t>VEŽBE – IZVOĐENJE SCINTIGRAFIJE</a:t>
            </a:r>
            <a:endParaRPr lang="en-US" sz="3000" b="1" dirty="0"/>
          </a:p>
        </p:txBody>
      </p:sp>
      <p:pic>
        <p:nvPicPr>
          <p:cNvPr id="7" name="Picture 6" descr="AMBLEM PMF-FIZIKA.png"/>
          <p:cNvPicPr>
            <a:picLocks noChangeAspect="1"/>
          </p:cNvPicPr>
          <p:nvPr/>
        </p:nvPicPr>
        <p:blipFill>
          <a:blip r:embed="rId3"/>
          <a:stretch>
            <a:fillRect/>
          </a:stretch>
        </p:blipFill>
        <p:spPr>
          <a:xfrm>
            <a:off x="0" y="0"/>
            <a:ext cx="9144000" cy="931396"/>
          </a:xfrm>
          <a:prstGeom prst="rect">
            <a:avLst/>
          </a:prstGeom>
        </p:spPr>
      </p:pic>
      <p:sp>
        <p:nvSpPr>
          <p:cNvPr id="10" name="Date Placeholder 9"/>
          <p:cNvSpPr>
            <a:spLocks noGrp="1"/>
          </p:cNvSpPr>
          <p:nvPr>
            <p:ph type="dt" sz="half" idx="10"/>
          </p:nvPr>
        </p:nvSpPr>
        <p:spPr/>
        <p:txBody>
          <a:bodyPr/>
          <a:lstStyle/>
          <a:p>
            <a:r>
              <a:rPr lang="sr-Latn-RS" smtClean="0"/>
              <a:t>05.05.2021</a:t>
            </a:r>
            <a:r>
              <a:rPr lang="sr-Latn-RS" dirty="0" smtClean="0"/>
              <a:t>.</a:t>
            </a:r>
            <a:endParaRPr lang="en-US" dirty="0"/>
          </a:p>
        </p:txBody>
      </p:sp>
      <p:sp>
        <p:nvSpPr>
          <p:cNvPr id="11" name="Slide Number Placeholder 10"/>
          <p:cNvSpPr>
            <a:spLocks noGrp="1"/>
          </p:cNvSpPr>
          <p:nvPr>
            <p:ph type="sldNum" sz="quarter" idx="12"/>
          </p:nvPr>
        </p:nvSpPr>
        <p:spPr/>
        <p:txBody>
          <a:bodyPr/>
          <a:lstStyle/>
          <a:p>
            <a:fld id="{EE22FC7E-485B-4ABE-B7D4-E6CEB3FC9ACC}" type="slidenum">
              <a:rPr lang="en-US" smtClean="0"/>
              <a:pPr/>
              <a:t>16</a:t>
            </a:fld>
            <a:endParaRPr lang="en-US"/>
          </a:p>
        </p:txBody>
      </p:sp>
      <p:sp>
        <p:nvSpPr>
          <p:cNvPr id="12" name="Footer Placeholder 11"/>
          <p:cNvSpPr>
            <a:spLocks noGrp="1"/>
          </p:cNvSpPr>
          <p:nvPr>
            <p:ph type="ftr" sz="quarter" idx="11"/>
          </p:nvPr>
        </p:nvSpPr>
        <p:spPr/>
        <p:txBody>
          <a:bodyPr/>
          <a:lstStyle/>
          <a:p>
            <a:endParaRPr lang="en-US" dirty="0"/>
          </a:p>
        </p:txBody>
      </p:sp>
      <p:sp>
        <p:nvSpPr>
          <p:cNvPr id="21506" name="AutoShape 2" descr="NORTH SYSTEM, Novi Sad, Reljkovićeva 52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NORTH SYSTEM, Novi Sad, Reljkovićeva 52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stretch>
            <a:fillRect/>
          </a:stretch>
        </p:blipFill>
        <p:spPr>
          <a:xfrm>
            <a:off x="1115616" y="1917264"/>
            <a:ext cx="6768752" cy="461962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00108"/>
            <a:ext cx="9144000" cy="697894"/>
          </a:xfrm>
        </p:spPr>
        <p:txBody>
          <a:bodyPr>
            <a:noAutofit/>
          </a:bodyPr>
          <a:lstStyle/>
          <a:p>
            <a:r>
              <a:rPr lang="sr-Latn-RS" sz="3000" b="1" dirty="0" smtClean="0"/>
              <a:t>VEŽBE – PRIKAZ SCINTIGRAMA ŠTITASTE ŽLEZDE KOD PACIJENTA SA TIREOIDNIM NODUSIMA</a:t>
            </a:r>
            <a:endParaRPr lang="en-US" sz="3000" b="1" dirty="0"/>
          </a:p>
        </p:txBody>
      </p:sp>
      <p:pic>
        <p:nvPicPr>
          <p:cNvPr id="7" name="Picture 6" descr="AMBLEM PMF-FIZIKA.png"/>
          <p:cNvPicPr>
            <a:picLocks noChangeAspect="1"/>
          </p:cNvPicPr>
          <p:nvPr/>
        </p:nvPicPr>
        <p:blipFill>
          <a:blip r:embed="rId3"/>
          <a:stretch>
            <a:fillRect/>
          </a:stretch>
        </p:blipFill>
        <p:spPr>
          <a:xfrm>
            <a:off x="0" y="0"/>
            <a:ext cx="9144000" cy="931396"/>
          </a:xfrm>
          <a:prstGeom prst="rect">
            <a:avLst/>
          </a:prstGeom>
        </p:spPr>
      </p:pic>
      <p:sp>
        <p:nvSpPr>
          <p:cNvPr id="10" name="Date Placeholder 9"/>
          <p:cNvSpPr>
            <a:spLocks noGrp="1"/>
          </p:cNvSpPr>
          <p:nvPr>
            <p:ph type="dt" sz="half" idx="10"/>
          </p:nvPr>
        </p:nvSpPr>
        <p:spPr/>
        <p:txBody>
          <a:bodyPr/>
          <a:lstStyle/>
          <a:p>
            <a:r>
              <a:rPr lang="sr-Latn-RS" smtClean="0"/>
              <a:t>05.05.2021</a:t>
            </a:r>
            <a:r>
              <a:rPr lang="sr-Latn-RS" dirty="0" smtClean="0"/>
              <a:t>.</a:t>
            </a:r>
            <a:endParaRPr lang="en-US" dirty="0"/>
          </a:p>
        </p:txBody>
      </p:sp>
      <p:sp>
        <p:nvSpPr>
          <p:cNvPr id="11" name="Slide Number Placeholder 10"/>
          <p:cNvSpPr>
            <a:spLocks noGrp="1"/>
          </p:cNvSpPr>
          <p:nvPr>
            <p:ph type="sldNum" sz="quarter" idx="12"/>
          </p:nvPr>
        </p:nvSpPr>
        <p:spPr/>
        <p:txBody>
          <a:bodyPr/>
          <a:lstStyle/>
          <a:p>
            <a:fld id="{EE22FC7E-485B-4ABE-B7D4-E6CEB3FC9ACC}" type="slidenum">
              <a:rPr lang="en-US" smtClean="0"/>
              <a:pPr/>
              <a:t>17</a:t>
            </a:fld>
            <a:endParaRPr lang="en-US"/>
          </a:p>
        </p:txBody>
      </p:sp>
      <p:sp>
        <p:nvSpPr>
          <p:cNvPr id="12" name="Footer Placeholder 11"/>
          <p:cNvSpPr>
            <a:spLocks noGrp="1"/>
          </p:cNvSpPr>
          <p:nvPr>
            <p:ph type="ftr" sz="quarter" idx="11"/>
          </p:nvPr>
        </p:nvSpPr>
        <p:spPr/>
        <p:txBody>
          <a:bodyPr/>
          <a:lstStyle/>
          <a:p>
            <a:endParaRPr lang="en-US" dirty="0"/>
          </a:p>
        </p:txBody>
      </p:sp>
      <p:sp>
        <p:nvSpPr>
          <p:cNvPr id="21506" name="AutoShape 2" descr="NORTH SYSTEM, Novi Sad, Reljkovićeva 52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NORTH SYSTEM, Novi Sad, Reljkovićeva 52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4"/>
          <a:stretch>
            <a:fillRect/>
          </a:stretch>
        </p:blipFill>
        <p:spPr>
          <a:xfrm>
            <a:off x="35353" y="1821287"/>
            <a:ext cx="3810000" cy="2543817"/>
          </a:xfrm>
          <a:prstGeom prst="rect">
            <a:avLst/>
          </a:prstGeom>
        </p:spPr>
      </p:pic>
      <p:pic>
        <p:nvPicPr>
          <p:cNvPr id="4" name="Picture 3"/>
          <p:cNvPicPr>
            <a:picLocks noChangeAspect="1"/>
          </p:cNvPicPr>
          <p:nvPr/>
        </p:nvPicPr>
        <p:blipFill>
          <a:blip r:embed="rId5"/>
          <a:stretch>
            <a:fillRect/>
          </a:stretch>
        </p:blipFill>
        <p:spPr>
          <a:xfrm>
            <a:off x="3965574" y="1916832"/>
            <a:ext cx="5070922" cy="2448272"/>
          </a:xfrm>
          <a:prstGeom prst="rect">
            <a:avLst/>
          </a:prstGeom>
        </p:spPr>
      </p:pic>
      <p:pic>
        <p:nvPicPr>
          <p:cNvPr id="5" name="Picture 4"/>
          <p:cNvPicPr>
            <a:picLocks noChangeAspect="1"/>
          </p:cNvPicPr>
          <p:nvPr/>
        </p:nvPicPr>
        <p:blipFill>
          <a:blip r:embed="rId6"/>
          <a:stretch>
            <a:fillRect/>
          </a:stretch>
        </p:blipFill>
        <p:spPr>
          <a:xfrm>
            <a:off x="155575" y="4221088"/>
            <a:ext cx="4223178" cy="2636912"/>
          </a:xfrm>
          <a:prstGeom prst="rect">
            <a:avLst/>
          </a:prstGeom>
        </p:spPr>
      </p:pic>
    </p:spTree>
    <p:extLst>
      <p:ext uri="{BB962C8B-B14F-4D97-AF65-F5344CB8AC3E}">
        <p14:creationId xmlns:p14="http://schemas.microsoft.com/office/powerpoint/2010/main" val="9932367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00108"/>
            <a:ext cx="9144000" cy="697894"/>
          </a:xfrm>
        </p:spPr>
        <p:txBody>
          <a:bodyPr>
            <a:noAutofit/>
          </a:bodyPr>
          <a:lstStyle/>
          <a:p>
            <a:r>
              <a:rPr lang="sr-Latn-RS" sz="3000" b="1" dirty="0" smtClean="0"/>
              <a:t>VEŽBE – UPOZNAVANJE SA GAMA SCINTILATOROM</a:t>
            </a:r>
            <a:endParaRPr lang="en-US" sz="3000" b="1" dirty="0"/>
          </a:p>
        </p:txBody>
      </p:sp>
      <p:pic>
        <p:nvPicPr>
          <p:cNvPr id="7" name="Picture 6" descr="AMBLEM PMF-FIZIKA.png"/>
          <p:cNvPicPr>
            <a:picLocks noChangeAspect="1"/>
          </p:cNvPicPr>
          <p:nvPr/>
        </p:nvPicPr>
        <p:blipFill>
          <a:blip r:embed="rId3"/>
          <a:stretch>
            <a:fillRect/>
          </a:stretch>
        </p:blipFill>
        <p:spPr>
          <a:xfrm>
            <a:off x="0" y="0"/>
            <a:ext cx="9144000" cy="931396"/>
          </a:xfrm>
          <a:prstGeom prst="rect">
            <a:avLst/>
          </a:prstGeom>
        </p:spPr>
      </p:pic>
      <p:sp>
        <p:nvSpPr>
          <p:cNvPr id="10" name="Date Placeholder 9"/>
          <p:cNvSpPr>
            <a:spLocks noGrp="1"/>
          </p:cNvSpPr>
          <p:nvPr>
            <p:ph type="dt" sz="half" idx="10"/>
          </p:nvPr>
        </p:nvSpPr>
        <p:spPr/>
        <p:txBody>
          <a:bodyPr/>
          <a:lstStyle/>
          <a:p>
            <a:r>
              <a:rPr lang="sr-Latn-RS" smtClean="0"/>
              <a:t>05.05.2021</a:t>
            </a:r>
            <a:r>
              <a:rPr lang="sr-Latn-RS" dirty="0" smtClean="0"/>
              <a:t>.</a:t>
            </a:r>
            <a:endParaRPr lang="en-US" dirty="0"/>
          </a:p>
        </p:txBody>
      </p:sp>
      <p:sp>
        <p:nvSpPr>
          <p:cNvPr id="11" name="Slide Number Placeholder 10"/>
          <p:cNvSpPr>
            <a:spLocks noGrp="1"/>
          </p:cNvSpPr>
          <p:nvPr>
            <p:ph type="sldNum" sz="quarter" idx="12"/>
          </p:nvPr>
        </p:nvSpPr>
        <p:spPr/>
        <p:txBody>
          <a:bodyPr/>
          <a:lstStyle/>
          <a:p>
            <a:fld id="{EE22FC7E-485B-4ABE-B7D4-E6CEB3FC9ACC}" type="slidenum">
              <a:rPr lang="en-US" smtClean="0"/>
              <a:pPr/>
              <a:t>18</a:t>
            </a:fld>
            <a:endParaRPr lang="en-US"/>
          </a:p>
        </p:txBody>
      </p:sp>
      <p:sp>
        <p:nvSpPr>
          <p:cNvPr id="12" name="Footer Placeholder 11"/>
          <p:cNvSpPr>
            <a:spLocks noGrp="1"/>
          </p:cNvSpPr>
          <p:nvPr>
            <p:ph type="ftr" sz="quarter" idx="11"/>
          </p:nvPr>
        </p:nvSpPr>
        <p:spPr/>
        <p:txBody>
          <a:bodyPr/>
          <a:lstStyle/>
          <a:p>
            <a:endParaRPr lang="en-US" dirty="0"/>
          </a:p>
        </p:txBody>
      </p:sp>
      <p:sp>
        <p:nvSpPr>
          <p:cNvPr id="21506" name="AutoShape 2" descr="NORTH SYSTEM, Novi Sad, Reljkovićeva 52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1508" name="AutoShape 4" descr="NORTH SYSTEM, Novi Sad, Reljkovićeva 52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stretch>
            <a:fillRect/>
          </a:stretch>
        </p:blipFill>
        <p:spPr>
          <a:xfrm>
            <a:off x="251521" y="2300826"/>
            <a:ext cx="4392487" cy="3288918"/>
          </a:xfrm>
          <a:prstGeom prst="rect">
            <a:avLst/>
          </a:prstGeom>
        </p:spPr>
      </p:pic>
      <p:pic>
        <p:nvPicPr>
          <p:cNvPr id="8" name="Picture 7"/>
          <p:cNvPicPr>
            <a:picLocks noChangeAspect="1"/>
          </p:cNvPicPr>
          <p:nvPr/>
        </p:nvPicPr>
        <p:blipFill>
          <a:blip r:embed="rId5"/>
          <a:stretch>
            <a:fillRect/>
          </a:stretch>
        </p:blipFill>
        <p:spPr>
          <a:xfrm>
            <a:off x="4673662" y="2300826"/>
            <a:ext cx="4470338" cy="3248025"/>
          </a:xfrm>
          <a:prstGeom prst="rect">
            <a:avLst/>
          </a:prstGeom>
        </p:spPr>
      </p:pic>
    </p:spTree>
    <p:extLst>
      <p:ext uri="{BB962C8B-B14F-4D97-AF65-F5344CB8AC3E}">
        <p14:creationId xmlns:p14="http://schemas.microsoft.com/office/powerpoint/2010/main" val="3294399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00108"/>
            <a:ext cx="8229600" cy="714380"/>
          </a:xfrm>
        </p:spPr>
        <p:txBody>
          <a:bodyPr>
            <a:noAutofit/>
          </a:bodyPr>
          <a:lstStyle/>
          <a:p>
            <a:r>
              <a:rPr lang="sr-Latn-RS" sz="3600" b="1" dirty="0" smtClean="0"/>
              <a:t>NUKLEARNA MEDICINA</a:t>
            </a:r>
            <a:endParaRPr lang="en-US" sz="3600" b="1" dirty="0"/>
          </a:p>
        </p:txBody>
      </p:sp>
      <p:pic>
        <p:nvPicPr>
          <p:cNvPr id="7" name="Content Placeholder 6" descr="AMBLEM PMF-FIZIKA.png"/>
          <p:cNvPicPr>
            <a:picLocks noGrp="1" noChangeAspect="1"/>
          </p:cNvPicPr>
          <p:nvPr>
            <p:ph idx="1"/>
          </p:nvPr>
        </p:nvPicPr>
        <p:blipFill>
          <a:blip r:embed="rId2"/>
          <a:stretch>
            <a:fillRect/>
          </a:stretch>
        </p:blipFill>
        <p:spPr>
          <a:xfrm>
            <a:off x="0" y="0"/>
            <a:ext cx="9144000" cy="931397"/>
          </a:xfrm>
        </p:spPr>
      </p:pic>
      <p:sp>
        <p:nvSpPr>
          <p:cNvPr id="4" name="Date Placeholder 3"/>
          <p:cNvSpPr>
            <a:spLocks noGrp="1"/>
          </p:cNvSpPr>
          <p:nvPr>
            <p:ph type="dt" sz="half" idx="10"/>
          </p:nvPr>
        </p:nvSpPr>
        <p:spPr/>
        <p:txBody>
          <a:bodyPr/>
          <a:lstStyle/>
          <a:p>
            <a:r>
              <a:rPr lang="sr-Latn-RS" dirty="0" smtClean="0"/>
              <a:t>05.05.2021.</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2FC7E-485B-4ABE-B7D4-E6CEB3FC9ACC}" type="slidenum">
              <a:rPr lang="en-US" smtClean="0"/>
              <a:pPr/>
              <a:t>2</a:t>
            </a:fld>
            <a:endParaRPr lang="en-US"/>
          </a:p>
        </p:txBody>
      </p:sp>
      <p:sp>
        <p:nvSpPr>
          <p:cNvPr id="11" name="TextBox 10"/>
          <p:cNvSpPr txBox="1"/>
          <p:nvPr/>
        </p:nvSpPr>
        <p:spPr>
          <a:xfrm>
            <a:off x="0" y="2501280"/>
            <a:ext cx="9144000" cy="2031325"/>
          </a:xfrm>
          <a:prstGeom prst="rect">
            <a:avLst/>
          </a:prstGeom>
          <a:noFill/>
        </p:spPr>
        <p:txBody>
          <a:bodyPr wrap="square" rtlCol="0">
            <a:spAutoFit/>
          </a:bodyPr>
          <a:lstStyle/>
          <a:p>
            <a:pPr algn="just"/>
            <a:r>
              <a:rPr lang="en-US" dirty="0"/>
              <a:t>Nuklearna medicina je interdisciplinarna klinička grana nauke u kojoj je izvršena integracije medicine i drugih naučnih disciplina u cilju proučavanja funkcije i strukture organa.</a:t>
            </a:r>
          </a:p>
          <a:p>
            <a:pPr algn="just"/>
            <a:endParaRPr lang="en-US" dirty="0"/>
          </a:p>
          <a:p>
            <a:pPr algn="just"/>
            <a:r>
              <a:rPr lang="en-US" dirty="0"/>
              <a:t>Tehnike nuklearne medicine kombinuju upotrebu radioaktivnih supstanci – </a:t>
            </a:r>
            <a:r>
              <a:rPr lang="sr-Latn-RS" dirty="0" smtClean="0"/>
              <a:t>nuklida</a:t>
            </a:r>
            <a:r>
              <a:rPr lang="en-US" dirty="0" smtClean="0"/>
              <a:t> </a:t>
            </a:r>
            <a:r>
              <a:rPr lang="en-US" dirty="0"/>
              <a:t>(najčešće u organizam pacijenta unose intravenski) i slikovne morfološke uz upotrebu poslednje generacije dijagnostičke medicinske opreme, koja uključuje upotrebu rendgenskih zraka ali i metoda bez zračenja</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00108"/>
            <a:ext cx="8229600" cy="714380"/>
          </a:xfrm>
        </p:spPr>
        <p:txBody>
          <a:bodyPr>
            <a:noAutofit/>
          </a:bodyPr>
          <a:lstStyle/>
          <a:p>
            <a:r>
              <a:rPr lang="sr-Latn-RS" sz="3600" b="1" dirty="0" smtClean="0"/>
              <a:t>NUKLEARNA MEDICINA</a:t>
            </a:r>
            <a:endParaRPr lang="en-US" sz="3600" b="1" dirty="0"/>
          </a:p>
        </p:txBody>
      </p:sp>
      <p:pic>
        <p:nvPicPr>
          <p:cNvPr id="7" name="Content Placeholder 6" descr="AMBLEM PMF-FIZIKA.png"/>
          <p:cNvPicPr>
            <a:picLocks noGrp="1" noChangeAspect="1"/>
          </p:cNvPicPr>
          <p:nvPr>
            <p:ph idx="1"/>
          </p:nvPr>
        </p:nvPicPr>
        <p:blipFill>
          <a:blip r:embed="rId2"/>
          <a:stretch>
            <a:fillRect/>
          </a:stretch>
        </p:blipFill>
        <p:spPr>
          <a:xfrm>
            <a:off x="0" y="0"/>
            <a:ext cx="9144000" cy="931397"/>
          </a:xfrm>
        </p:spPr>
      </p:pic>
      <p:sp>
        <p:nvSpPr>
          <p:cNvPr id="4" name="Date Placeholder 3"/>
          <p:cNvSpPr>
            <a:spLocks noGrp="1"/>
          </p:cNvSpPr>
          <p:nvPr>
            <p:ph type="dt" sz="half" idx="10"/>
          </p:nvPr>
        </p:nvSpPr>
        <p:spPr/>
        <p:txBody>
          <a:bodyPr/>
          <a:lstStyle/>
          <a:p>
            <a:r>
              <a:rPr lang="sr-Latn-RS" dirty="0" smtClean="0"/>
              <a:t>05.05.2021.</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2FC7E-485B-4ABE-B7D4-E6CEB3FC9ACC}" type="slidenum">
              <a:rPr lang="en-US" smtClean="0"/>
              <a:pPr/>
              <a:t>3</a:t>
            </a:fld>
            <a:endParaRPr lang="en-US"/>
          </a:p>
        </p:txBody>
      </p:sp>
      <p:sp>
        <p:nvSpPr>
          <p:cNvPr id="11" name="TextBox 10"/>
          <p:cNvSpPr txBox="1"/>
          <p:nvPr/>
        </p:nvSpPr>
        <p:spPr>
          <a:xfrm>
            <a:off x="-598" y="2188759"/>
            <a:ext cx="9144000" cy="3693319"/>
          </a:xfrm>
          <a:prstGeom prst="rect">
            <a:avLst/>
          </a:prstGeom>
          <a:noFill/>
        </p:spPr>
        <p:txBody>
          <a:bodyPr wrap="square" rtlCol="0">
            <a:spAutoFit/>
          </a:bodyPr>
          <a:lstStyle/>
          <a:p>
            <a:pPr algn="just"/>
            <a:r>
              <a:rPr lang="en-US" dirty="0"/>
              <a:t>Mogućnost dobijanja važnih informacija iz živog ljudskog tela putem slike (merenja in vivo) ili imidžingom (kojim se u medicini označava niz tehnika medicinskog slikanja), ima veliku primenu kako u kliničkoj, tako i u istraživačkoj medicini. </a:t>
            </a:r>
            <a:r>
              <a:rPr lang="en-US" dirty="0" smtClean="0"/>
              <a:t>Imidžin</a:t>
            </a:r>
            <a:r>
              <a:rPr lang="sr-Latn-RS" dirty="0" smtClean="0"/>
              <a:t>g</a:t>
            </a:r>
            <a:r>
              <a:rPr lang="en-US" dirty="0" smtClean="0"/>
              <a:t> </a:t>
            </a:r>
            <a:r>
              <a:rPr lang="en-US" dirty="0"/>
              <a:t>je time uneo pravu revoluciju u dijagnostici. Zajednička osobina svih </a:t>
            </a:r>
            <a:r>
              <a:rPr lang="en-US" dirty="0" smtClean="0"/>
              <a:t>imidžin</a:t>
            </a:r>
            <a:r>
              <a:rPr lang="sr-Latn-RS" dirty="0" smtClean="0"/>
              <a:t>g</a:t>
            </a:r>
            <a:r>
              <a:rPr lang="en-US" dirty="0" smtClean="0"/>
              <a:t> </a:t>
            </a:r>
            <a:r>
              <a:rPr lang="en-US" dirty="0"/>
              <a:t>tehnika je da su one neinvazivne (što znači da se obavljaju bez otvaranja tela). Neki od ovih sistema pripadaju nuklearnom medicini dok ostali pripadaju radiologiji.</a:t>
            </a:r>
          </a:p>
          <a:p>
            <a:pPr algn="just"/>
            <a:endParaRPr lang="en-US" dirty="0"/>
          </a:p>
          <a:p>
            <a:pPr algn="just"/>
            <a:r>
              <a:rPr lang="en-US" dirty="0"/>
              <a:t>U svom osnovnom obliku, nuklearna medicina se zasniva na ubrizgavanju u telo određenog jedinjenja, koje može emitovati gama zračenje, ili pozitrone. Ovakvo jedinjenje se naziva radiofarmaceutik, češće marker. Kada dođe do raspada radionuklida, emituju se soko-energetski fotoni (gama-zračenje). Energija ovog zračenja je dovoljno velika tako da značajan broj fotona napušta telo. Spoljašnji detektor gama-zračenja može da registruje fotone i kreira sliku distribucije radionuklida, a time i ubrizganog jedinjenja koje je u svom sastavu imalo radionuklid.</a:t>
            </a:r>
          </a:p>
        </p:txBody>
      </p:sp>
    </p:spTree>
    <p:extLst>
      <p:ext uri="{BB962C8B-B14F-4D97-AF65-F5344CB8AC3E}">
        <p14:creationId xmlns:p14="http://schemas.microsoft.com/office/powerpoint/2010/main" val="3866729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00108"/>
            <a:ext cx="8229600" cy="714380"/>
          </a:xfrm>
        </p:spPr>
        <p:txBody>
          <a:bodyPr>
            <a:noAutofit/>
          </a:bodyPr>
          <a:lstStyle/>
          <a:p>
            <a:r>
              <a:rPr lang="sr-Latn-RS" sz="3600" b="1" dirty="0" smtClean="0"/>
              <a:t>NUKLEARNA MEDICINA</a:t>
            </a:r>
            <a:endParaRPr lang="en-US" sz="3600" b="1" dirty="0"/>
          </a:p>
        </p:txBody>
      </p:sp>
      <p:pic>
        <p:nvPicPr>
          <p:cNvPr id="7" name="Content Placeholder 6" descr="AMBLEM PMF-FIZIKA.png"/>
          <p:cNvPicPr>
            <a:picLocks noGrp="1" noChangeAspect="1"/>
          </p:cNvPicPr>
          <p:nvPr>
            <p:ph idx="1"/>
          </p:nvPr>
        </p:nvPicPr>
        <p:blipFill>
          <a:blip r:embed="rId2"/>
          <a:stretch>
            <a:fillRect/>
          </a:stretch>
        </p:blipFill>
        <p:spPr>
          <a:xfrm>
            <a:off x="0" y="0"/>
            <a:ext cx="9144000" cy="931397"/>
          </a:xfrm>
        </p:spPr>
      </p:pic>
      <p:sp>
        <p:nvSpPr>
          <p:cNvPr id="4" name="Date Placeholder 3"/>
          <p:cNvSpPr>
            <a:spLocks noGrp="1"/>
          </p:cNvSpPr>
          <p:nvPr>
            <p:ph type="dt" sz="half" idx="10"/>
          </p:nvPr>
        </p:nvSpPr>
        <p:spPr/>
        <p:txBody>
          <a:bodyPr/>
          <a:lstStyle/>
          <a:p>
            <a:r>
              <a:rPr lang="sr-Latn-RS" dirty="0" smtClean="0"/>
              <a:t>05.05.2021.</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2FC7E-485B-4ABE-B7D4-E6CEB3FC9ACC}" type="slidenum">
              <a:rPr lang="en-US" smtClean="0"/>
              <a:pPr/>
              <a:t>4</a:t>
            </a:fld>
            <a:endParaRPr lang="en-US"/>
          </a:p>
        </p:txBody>
      </p:sp>
      <p:sp>
        <p:nvSpPr>
          <p:cNvPr id="11" name="TextBox 10"/>
          <p:cNvSpPr txBox="1"/>
          <p:nvPr/>
        </p:nvSpPr>
        <p:spPr>
          <a:xfrm>
            <a:off x="0" y="1988840"/>
            <a:ext cx="9144000" cy="3970318"/>
          </a:xfrm>
          <a:prstGeom prst="rect">
            <a:avLst/>
          </a:prstGeom>
          <a:noFill/>
        </p:spPr>
        <p:txBody>
          <a:bodyPr wrap="square" rtlCol="0">
            <a:spAutoFit/>
          </a:bodyPr>
          <a:lstStyle/>
          <a:p>
            <a:pPr algn="just"/>
            <a:r>
              <a:rPr lang="sr-Latn-RS" dirty="0" smtClean="0"/>
              <a:t>S</a:t>
            </a:r>
            <a:r>
              <a:rPr lang="en-US" dirty="0" smtClean="0"/>
              <a:t>vrha </a:t>
            </a:r>
            <a:r>
              <a:rPr lang="en-US" dirty="0"/>
              <a:t>imidžinga radionuklidima je dobijanje slike distribucije radioaktivne substance unutar tela, nakon njenog ubrizgavanja (npr intravenoznom injekcijom) ispitaniku. Slika se pri tome dobija registracijom emisije radioaktivnosti uz pomoć spoljašnih detektora smeštenih na različitim lokacijama oko pacijenta. Za potrebe nuklearne medicine, poželjne su emisije </a:t>
            </a:r>
            <a:r>
              <a:rPr lang="el-GR" dirty="0"/>
              <a:t>γ- </a:t>
            </a:r>
            <a:r>
              <a:rPr lang="en-US" dirty="0"/>
              <a:t>zraka energije u rasponu od 80 do 500 keV (ili anihilacionih fotona, energije 511 keV). Ovakvo zračenje ima dovoljnu prodornu moć za prolazak kroz telesna tkiva iz organa smeštenih u unutrašnjosti ljudskog organizma. Zato </a:t>
            </a:r>
            <a:r>
              <a:rPr lang="el-GR" dirty="0"/>
              <a:t>α-</a:t>
            </a:r>
            <a:r>
              <a:rPr lang="en-US" dirty="0"/>
              <a:t>čestice i elektroni nisu od velike koristi u imidžingu pošto je njihova prodorna moć ograničena na svega nekoliko milimetara (i one nisu u stanju da napuste telo pacijenta i ne mogu se registrovati, osim u slučaju spoljašnjih tkiva organizma</a:t>
            </a:r>
            <a:r>
              <a:rPr lang="en-US" dirty="0" smtClean="0"/>
              <a:t>).</a:t>
            </a:r>
            <a:endParaRPr lang="sr-Latn-RS" dirty="0" smtClean="0"/>
          </a:p>
          <a:p>
            <a:pPr algn="just"/>
            <a:r>
              <a:rPr lang="en-US" dirty="0"/>
              <a:t>Takođe pri konstrukcije detektori koji se koriste u imidžingu, mora se voditi računa da oni imaju dobru efikasnost u detektovanju </a:t>
            </a:r>
            <a:r>
              <a:rPr lang="el-GR" dirty="0"/>
              <a:t>γ-</a:t>
            </a:r>
            <a:r>
              <a:rPr lang="en-US" dirty="0"/>
              <a:t>zračenja. Poželjno je i da poseduju sposobnost registrovanja „korisnih“ fotona, odnosno očekivanih vrednosti energije. Prema tome svi </a:t>
            </a:r>
            <a:r>
              <a:rPr lang="el-GR" dirty="0"/>
              <a:t>γ-</a:t>
            </a:r>
            <a:r>
              <a:rPr lang="en-US" dirty="0"/>
              <a:t>zraci koji su izgubili pozicionu informaciju usled Komptonovog rasejanja unutar tela neči biti registrovani zbog </a:t>
            </a:r>
            <a:r>
              <a:rPr lang="en-US" dirty="0" smtClean="0"/>
              <a:t>mal</a:t>
            </a:r>
            <a:r>
              <a:rPr lang="sr-Latn-RS" dirty="0" smtClean="0"/>
              <a:t>e</a:t>
            </a:r>
            <a:r>
              <a:rPr lang="en-US" dirty="0" smtClean="0"/>
              <a:t> </a:t>
            </a:r>
            <a:r>
              <a:rPr lang="en-US" dirty="0"/>
              <a:t>emitovane energije.</a:t>
            </a:r>
          </a:p>
        </p:txBody>
      </p:sp>
    </p:spTree>
    <p:extLst>
      <p:ext uri="{BB962C8B-B14F-4D97-AF65-F5344CB8AC3E}">
        <p14:creationId xmlns:p14="http://schemas.microsoft.com/office/powerpoint/2010/main" val="2720213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00108"/>
            <a:ext cx="8229600" cy="714380"/>
          </a:xfrm>
        </p:spPr>
        <p:txBody>
          <a:bodyPr>
            <a:noAutofit/>
          </a:bodyPr>
          <a:lstStyle/>
          <a:p>
            <a:r>
              <a:rPr lang="sr-Latn-RS" sz="3600" b="1" dirty="0" smtClean="0"/>
              <a:t>RADIONUKLID</a:t>
            </a:r>
            <a:endParaRPr lang="en-US" sz="3600" b="1" dirty="0"/>
          </a:p>
        </p:txBody>
      </p:sp>
      <p:pic>
        <p:nvPicPr>
          <p:cNvPr id="7" name="Content Placeholder 6" descr="AMBLEM PMF-FIZIKA.png"/>
          <p:cNvPicPr>
            <a:picLocks noGrp="1" noChangeAspect="1"/>
          </p:cNvPicPr>
          <p:nvPr>
            <p:ph idx="1"/>
          </p:nvPr>
        </p:nvPicPr>
        <p:blipFill>
          <a:blip r:embed="rId2"/>
          <a:stretch>
            <a:fillRect/>
          </a:stretch>
        </p:blipFill>
        <p:spPr>
          <a:xfrm>
            <a:off x="0" y="0"/>
            <a:ext cx="9144000" cy="931397"/>
          </a:xfrm>
        </p:spPr>
      </p:pic>
      <p:sp>
        <p:nvSpPr>
          <p:cNvPr id="4" name="Date Placeholder 3"/>
          <p:cNvSpPr>
            <a:spLocks noGrp="1"/>
          </p:cNvSpPr>
          <p:nvPr>
            <p:ph type="dt" sz="half" idx="10"/>
          </p:nvPr>
        </p:nvSpPr>
        <p:spPr/>
        <p:txBody>
          <a:bodyPr/>
          <a:lstStyle/>
          <a:p>
            <a:r>
              <a:rPr lang="sr-Latn-RS" dirty="0" smtClean="0"/>
              <a:t>05.05.2021.</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2FC7E-485B-4ABE-B7D4-E6CEB3FC9ACC}" type="slidenum">
              <a:rPr lang="en-US" smtClean="0"/>
              <a:pPr/>
              <a:t>5</a:t>
            </a:fld>
            <a:endParaRPr lang="en-US"/>
          </a:p>
        </p:txBody>
      </p:sp>
      <p:sp>
        <p:nvSpPr>
          <p:cNvPr id="11" name="TextBox 10"/>
          <p:cNvSpPr txBox="1"/>
          <p:nvPr/>
        </p:nvSpPr>
        <p:spPr>
          <a:xfrm>
            <a:off x="0" y="2501280"/>
            <a:ext cx="9144000" cy="2031325"/>
          </a:xfrm>
          <a:prstGeom prst="rect">
            <a:avLst/>
          </a:prstGeom>
          <a:noFill/>
        </p:spPr>
        <p:txBody>
          <a:bodyPr wrap="square" rtlCol="0">
            <a:spAutoFit/>
          </a:bodyPr>
          <a:lstStyle/>
          <a:p>
            <a:pPr algn="just"/>
            <a:r>
              <a:rPr lang="en-US" dirty="0"/>
              <a:t>Radionuklid ili radioizotop je nuklid kod kojeg postoji višak mase ili energije, pa stabilnost postiže radioaktivnim raspadom: alfa raspad, beta raspad (beta minus i beta plus), gama zračenje, elektronski uhvat i drugi. Nuklid je atom </a:t>
            </a:r>
            <a:r>
              <a:rPr lang="sr-Latn-RS" dirty="0" smtClean="0"/>
              <a:t>h</a:t>
            </a:r>
            <a:r>
              <a:rPr lang="en-US" dirty="0" smtClean="0"/>
              <a:t>emijskog </a:t>
            </a:r>
            <a:r>
              <a:rPr lang="en-US" dirty="0"/>
              <a:t>elementa za koji je </a:t>
            </a:r>
            <a:r>
              <a:rPr lang="en-US" dirty="0" smtClean="0"/>
              <a:t>t</a:t>
            </a:r>
            <a:r>
              <a:rPr lang="sr-Latn-RS" dirty="0" smtClean="0"/>
              <a:t>a</a:t>
            </a:r>
            <a:r>
              <a:rPr lang="en-US" dirty="0" smtClean="0"/>
              <a:t>čno </a:t>
            </a:r>
            <a:r>
              <a:rPr lang="en-US" dirty="0"/>
              <a:t>poznat ne samo redni ili atomski broj Z, već i ukupan broj nukleona (protona i neutrona) u </a:t>
            </a:r>
            <a:r>
              <a:rPr lang="en-US" dirty="0" smtClean="0"/>
              <a:t>atomsko</a:t>
            </a:r>
            <a:r>
              <a:rPr lang="sr-Latn-RS" dirty="0" smtClean="0"/>
              <a:t>m</a:t>
            </a:r>
            <a:r>
              <a:rPr lang="en-US" dirty="0" smtClean="0"/>
              <a:t> jezgr</a:t>
            </a:r>
            <a:r>
              <a:rPr lang="sr-Latn-RS" dirty="0" smtClean="0"/>
              <a:t>u</a:t>
            </a:r>
            <a:r>
              <a:rPr lang="en-US" dirty="0" smtClean="0"/>
              <a:t>. </a:t>
            </a:r>
            <a:r>
              <a:rPr lang="en-US" dirty="0"/>
              <a:t>Prema svojstvima </a:t>
            </a:r>
            <a:r>
              <a:rPr lang="en-US" dirty="0" smtClean="0"/>
              <a:t>jezgr</a:t>
            </a:r>
            <a:r>
              <a:rPr lang="sr-Latn-RS" dirty="0" smtClean="0"/>
              <a:t>a</a:t>
            </a:r>
            <a:r>
              <a:rPr lang="en-US" dirty="0" smtClean="0"/>
              <a:t>, </a:t>
            </a:r>
            <a:r>
              <a:rPr lang="en-US" dirty="0"/>
              <a:t>nuklidi se </a:t>
            </a:r>
            <a:r>
              <a:rPr lang="en-US" dirty="0" smtClean="0"/>
              <a:t>dele </a:t>
            </a:r>
            <a:r>
              <a:rPr lang="en-US" dirty="0"/>
              <a:t>na stabilne i nestabilne. Nestabilni nuklidi ili radionuklidi pokazuju svojstvo radioaktivnosti i njihova se količina u uzorku </a:t>
            </a:r>
            <a:r>
              <a:rPr lang="en-US" dirty="0" smtClean="0"/>
              <a:t>t</a:t>
            </a:r>
            <a:r>
              <a:rPr lang="sr-Latn-RS" dirty="0" smtClean="0"/>
              <a:t>o</a:t>
            </a:r>
            <a:r>
              <a:rPr lang="en-US" dirty="0" smtClean="0"/>
              <a:t>kom </a:t>
            </a:r>
            <a:r>
              <a:rPr lang="en-US" dirty="0"/>
              <a:t>vremena smanjuje prema zakonitostima radioaktivnoga raspada.</a:t>
            </a:r>
          </a:p>
        </p:txBody>
      </p:sp>
    </p:spTree>
    <p:extLst>
      <p:ext uri="{BB962C8B-B14F-4D97-AF65-F5344CB8AC3E}">
        <p14:creationId xmlns:p14="http://schemas.microsoft.com/office/powerpoint/2010/main" val="2983058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00108"/>
            <a:ext cx="8229600" cy="714380"/>
          </a:xfrm>
        </p:spPr>
        <p:txBody>
          <a:bodyPr>
            <a:noAutofit/>
          </a:bodyPr>
          <a:lstStyle/>
          <a:p>
            <a:r>
              <a:rPr lang="sr-Latn-RS" sz="3600" b="1" dirty="0" smtClean="0"/>
              <a:t>RADIONUKLIDI</a:t>
            </a:r>
            <a:endParaRPr lang="en-US" sz="3600" b="1" dirty="0"/>
          </a:p>
        </p:txBody>
      </p:sp>
      <p:pic>
        <p:nvPicPr>
          <p:cNvPr id="7" name="Content Placeholder 6" descr="AMBLEM PMF-FIZIKA.png"/>
          <p:cNvPicPr>
            <a:picLocks noGrp="1" noChangeAspect="1"/>
          </p:cNvPicPr>
          <p:nvPr>
            <p:ph idx="1"/>
          </p:nvPr>
        </p:nvPicPr>
        <p:blipFill>
          <a:blip r:embed="rId2"/>
          <a:stretch>
            <a:fillRect/>
          </a:stretch>
        </p:blipFill>
        <p:spPr>
          <a:xfrm>
            <a:off x="0" y="0"/>
            <a:ext cx="9144000" cy="931397"/>
          </a:xfrm>
        </p:spPr>
      </p:pic>
      <p:sp>
        <p:nvSpPr>
          <p:cNvPr id="4" name="Date Placeholder 3"/>
          <p:cNvSpPr>
            <a:spLocks noGrp="1"/>
          </p:cNvSpPr>
          <p:nvPr>
            <p:ph type="dt" sz="half" idx="10"/>
          </p:nvPr>
        </p:nvSpPr>
        <p:spPr/>
        <p:txBody>
          <a:bodyPr/>
          <a:lstStyle/>
          <a:p>
            <a:r>
              <a:rPr lang="sr-Latn-RS" dirty="0" smtClean="0"/>
              <a:t>05.05.2021.</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2FC7E-485B-4ABE-B7D4-E6CEB3FC9ACC}" type="slidenum">
              <a:rPr lang="en-US" smtClean="0"/>
              <a:pPr/>
              <a:t>6</a:t>
            </a:fld>
            <a:endParaRPr lang="en-US"/>
          </a:p>
        </p:txBody>
      </p:sp>
      <p:sp>
        <p:nvSpPr>
          <p:cNvPr id="11" name="TextBox 10"/>
          <p:cNvSpPr txBox="1"/>
          <p:nvPr/>
        </p:nvSpPr>
        <p:spPr>
          <a:xfrm>
            <a:off x="0" y="2501280"/>
            <a:ext cx="9144000" cy="3139321"/>
          </a:xfrm>
          <a:prstGeom prst="rect">
            <a:avLst/>
          </a:prstGeom>
          <a:noFill/>
        </p:spPr>
        <p:txBody>
          <a:bodyPr wrap="square" rtlCol="0">
            <a:spAutoFit/>
          </a:bodyPr>
          <a:lstStyle/>
          <a:p>
            <a:pPr algn="just"/>
            <a:r>
              <a:rPr lang="en-US" dirty="0" smtClean="0"/>
              <a:t>Radiofarmaceutici</a:t>
            </a:r>
            <a:r>
              <a:rPr lang="en-US" dirty="0"/>
              <a:t>, </a:t>
            </a:r>
            <a:r>
              <a:rPr lang="en-US" dirty="0" smtClean="0"/>
              <a:t>radio</a:t>
            </a:r>
            <a:r>
              <a:rPr lang="sr-Latn-RS" dirty="0" smtClean="0"/>
              <a:t>nuklidi</a:t>
            </a:r>
            <a:r>
              <a:rPr lang="en-US" dirty="0" smtClean="0"/>
              <a:t> </a:t>
            </a:r>
            <a:r>
              <a:rPr lang="en-US" dirty="0"/>
              <a:t>su medicinska sredstva </a:t>
            </a:r>
            <a:r>
              <a:rPr lang="sr-Latn-RS" dirty="0"/>
              <a:t> </a:t>
            </a:r>
            <a:r>
              <a:rPr lang="en-US" dirty="0" smtClean="0"/>
              <a:t>(</a:t>
            </a:r>
            <a:r>
              <a:rPr lang="en-US" dirty="0"/>
              <a:t>radioaktivni elementi ili </a:t>
            </a:r>
            <a:r>
              <a:rPr lang="en-US" dirty="0" smtClean="0"/>
              <a:t>jedinjenja</a:t>
            </a:r>
            <a:r>
              <a:rPr lang="sr-Latn-RS" dirty="0"/>
              <a:t> </a:t>
            </a:r>
            <a:r>
              <a:rPr lang="en-US" dirty="0" smtClean="0"/>
              <a:t>obeležena radioizotopima)</a:t>
            </a:r>
            <a:r>
              <a:rPr lang="sr-Latn-RS" dirty="0" smtClean="0"/>
              <a:t> </a:t>
            </a:r>
            <a:r>
              <a:rPr lang="en-US" dirty="0" smtClean="0"/>
              <a:t> </a:t>
            </a:r>
            <a:r>
              <a:rPr lang="en-US" dirty="0"/>
              <a:t>koja se koriste u oblasti nuklearne medicine kao markeri (</a:t>
            </a:r>
            <a:r>
              <a:rPr lang="en-US" dirty="0" smtClean="0"/>
              <a:t>obeleživači) </a:t>
            </a:r>
            <a:r>
              <a:rPr lang="sr-Latn-RS" dirty="0" smtClean="0"/>
              <a:t> </a:t>
            </a:r>
            <a:r>
              <a:rPr lang="en-US" dirty="0" smtClean="0"/>
              <a:t>za </a:t>
            </a:r>
            <a:r>
              <a:rPr lang="en-US" dirty="0"/>
              <a:t>dijagnozu i lečenje mnogih bolesti. </a:t>
            </a:r>
            <a:endParaRPr lang="sr-Latn-RS" dirty="0" smtClean="0"/>
          </a:p>
          <a:p>
            <a:pPr algn="just"/>
            <a:r>
              <a:rPr lang="en-US" dirty="0"/>
              <a:t>Broj različitih radionuklida koji se koriste u nuklearnoj medicini je relativno mali, dok se sa druge strane, broj jedinjenja označenih (radionuklidom) mnogo veći, i u neprekidnom je porastu, zbog sve uspešnijih i aktivnijih istraživanja u oblasti radiohemije. Zato treba očekivati da će se primena radionuklida u medicini, u budućnosti, biti prisutna, u većem obimu nego danas, bez obzira na razvoj drugih, neradioaktivnih, tehnika. Razlog je, u prvom redu, velika osetljivost zajedno sa mogućnošću praćenja procesa u zatvorenom sistemu kakav je ljudsko telo, spoljnim detektorima. Dok su istovremeno koncentracije radioaktivnih lekova tako male da ne stvaraju nikakav farmakodinamiski učinak.</a:t>
            </a:r>
          </a:p>
        </p:txBody>
      </p:sp>
    </p:spTree>
    <p:extLst>
      <p:ext uri="{BB962C8B-B14F-4D97-AF65-F5344CB8AC3E}">
        <p14:creationId xmlns:p14="http://schemas.microsoft.com/office/powerpoint/2010/main" val="4237269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00108"/>
            <a:ext cx="8229600" cy="714380"/>
          </a:xfrm>
        </p:spPr>
        <p:txBody>
          <a:bodyPr>
            <a:noAutofit/>
          </a:bodyPr>
          <a:lstStyle/>
          <a:p>
            <a:r>
              <a:rPr lang="sr-Latn-RS" sz="3600" b="1" dirty="0" smtClean="0"/>
              <a:t>RADIONUKLIDI</a:t>
            </a:r>
            <a:endParaRPr lang="en-US" sz="3600" b="1" dirty="0"/>
          </a:p>
        </p:txBody>
      </p:sp>
      <p:pic>
        <p:nvPicPr>
          <p:cNvPr id="7" name="Content Placeholder 6" descr="AMBLEM PMF-FIZIKA.png"/>
          <p:cNvPicPr>
            <a:picLocks noGrp="1" noChangeAspect="1"/>
          </p:cNvPicPr>
          <p:nvPr>
            <p:ph idx="1"/>
          </p:nvPr>
        </p:nvPicPr>
        <p:blipFill>
          <a:blip r:embed="rId2"/>
          <a:stretch>
            <a:fillRect/>
          </a:stretch>
        </p:blipFill>
        <p:spPr>
          <a:xfrm>
            <a:off x="0" y="0"/>
            <a:ext cx="9144000" cy="931397"/>
          </a:xfrm>
        </p:spPr>
      </p:pic>
      <p:sp>
        <p:nvSpPr>
          <p:cNvPr id="4" name="Date Placeholder 3"/>
          <p:cNvSpPr>
            <a:spLocks noGrp="1"/>
          </p:cNvSpPr>
          <p:nvPr>
            <p:ph type="dt" sz="half" idx="10"/>
          </p:nvPr>
        </p:nvSpPr>
        <p:spPr/>
        <p:txBody>
          <a:bodyPr/>
          <a:lstStyle/>
          <a:p>
            <a:r>
              <a:rPr lang="sr-Latn-RS" dirty="0" smtClean="0"/>
              <a:t>05.05.2021.</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2FC7E-485B-4ABE-B7D4-E6CEB3FC9ACC}" type="slidenum">
              <a:rPr lang="en-US" smtClean="0"/>
              <a:pPr/>
              <a:t>7</a:t>
            </a:fld>
            <a:endParaRPr lang="en-US"/>
          </a:p>
        </p:txBody>
      </p:sp>
      <p:sp>
        <p:nvSpPr>
          <p:cNvPr id="11" name="TextBox 10"/>
          <p:cNvSpPr txBox="1"/>
          <p:nvPr/>
        </p:nvSpPr>
        <p:spPr>
          <a:xfrm>
            <a:off x="-31905" y="1916832"/>
            <a:ext cx="9144000" cy="5078313"/>
          </a:xfrm>
          <a:prstGeom prst="rect">
            <a:avLst/>
          </a:prstGeom>
          <a:noFill/>
        </p:spPr>
        <p:txBody>
          <a:bodyPr wrap="square" rtlCol="0">
            <a:spAutoFit/>
          </a:bodyPr>
          <a:lstStyle/>
          <a:p>
            <a:pPr algn="just"/>
            <a:r>
              <a:rPr lang="en-US" dirty="0"/>
              <a:t>Otkriće radioaktivnosti otvorilo je radionuklidima široku oblast primene u medicini. Formirane su nove naučne disciplinea a poseban značaj za primenu radioaktivnosti ima razvoj radijacione hemije, radijacione biologije i nuklearne medicine. Osim u istraživačke svrhe, radionuklidi se sada redovno primenjuju u medicini, najvećim delom u dijagnostici ali i terapiji.</a:t>
            </a:r>
          </a:p>
          <a:p>
            <a:pPr algn="just"/>
            <a:endParaRPr lang="en-US" dirty="0"/>
          </a:p>
          <a:p>
            <a:pPr algn="just"/>
            <a:r>
              <a:rPr lang="en-US" dirty="0"/>
              <a:t>Razlog za veliku primenu radionuklida u medicinije, je taj, što svako sredstvo uneto u organizam, bilo u cilju dijagnostike ili terapije, mora što manje remetiti njegove funkcije, a radionuklidi su za tu namenu vrlo pogodni. Naime radionuklidi imaju veliku osetljivost a njihova primena zasniva se na izuzetno niskim koncentracijama supstanci tako da se, kod radiofarmaceutika, hemijske osobine obeleženog molekula skoro i ne remete</a:t>
            </a:r>
            <a:r>
              <a:rPr lang="en-US" dirty="0" smtClean="0"/>
              <a:t>.</a:t>
            </a:r>
            <a:endParaRPr lang="sr-Latn-RS" dirty="0" smtClean="0"/>
          </a:p>
          <a:p>
            <a:pPr algn="just"/>
            <a:r>
              <a:rPr lang="sr-Latn-RS" dirty="0" smtClean="0"/>
              <a:t>Najčešće korišćen: </a:t>
            </a:r>
          </a:p>
          <a:p>
            <a:pPr algn="just"/>
            <a:r>
              <a:rPr lang="sr-Latn-RS" dirty="0"/>
              <a:t>Niz radiofarmaceutika je baziran na tehnicijumu-99m (Tc-99m) koji poseduje brojna korisna svojstva kao gama-emitujući nuklid. Više od trideset lekova ima Tc-99m osnovu. Oni se koriste za snimanje i funkcionalna ispitivanja mozga, miokardijuma, štitne žlezde, pluća, jetre, žučne kese, bubrega, skeletona, krvi i tumora</a:t>
            </a:r>
            <a:r>
              <a:rPr lang="sr-Latn-RS" dirty="0" smtClean="0"/>
              <a:t>.</a:t>
            </a:r>
            <a:endParaRPr lang="sr-Latn-RS" dirty="0"/>
          </a:p>
          <a:p>
            <a:pPr algn="just"/>
            <a:endParaRPr lang="sr-Latn-RS" dirty="0" smtClean="0"/>
          </a:p>
          <a:p>
            <a:pPr algn="just"/>
            <a:endParaRPr lang="sr-Latn-RS" dirty="0"/>
          </a:p>
          <a:p>
            <a:pPr algn="just"/>
            <a:endParaRPr lang="en-US" dirty="0"/>
          </a:p>
        </p:txBody>
      </p:sp>
    </p:spTree>
    <p:extLst>
      <p:ext uri="{BB962C8B-B14F-4D97-AF65-F5344CB8AC3E}">
        <p14:creationId xmlns:p14="http://schemas.microsoft.com/office/powerpoint/2010/main" val="155178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000108"/>
            <a:ext cx="8229600" cy="714380"/>
          </a:xfrm>
        </p:spPr>
        <p:txBody>
          <a:bodyPr>
            <a:noAutofit/>
          </a:bodyPr>
          <a:lstStyle/>
          <a:p>
            <a:r>
              <a:rPr lang="sr-Latn-RS" sz="4000" b="1" dirty="0" smtClean="0"/>
              <a:t>PROIZVODNJA RADIONUKLIDA</a:t>
            </a:r>
            <a:endParaRPr lang="en-US" sz="4000" b="1" dirty="0"/>
          </a:p>
        </p:txBody>
      </p:sp>
      <p:pic>
        <p:nvPicPr>
          <p:cNvPr id="7" name="Content Placeholder 6" descr="AMBLEM PMF-FIZIKA.png"/>
          <p:cNvPicPr>
            <a:picLocks noGrp="1" noChangeAspect="1"/>
          </p:cNvPicPr>
          <p:nvPr>
            <p:ph idx="1"/>
          </p:nvPr>
        </p:nvPicPr>
        <p:blipFill>
          <a:blip r:embed="rId2"/>
          <a:stretch>
            <a:fillRect/>
          </a:stretch>
        </p:blipFill>
        <p:spPr>
          <a:xfrm>
            <a:off x="0" y="0"/>
            <a:ext cx="9144000" cy="931397"/>
          </a:xfrm>
        </p:spPr>
      </p:pic>
      <p:sp>
        <p:nvSpPr>
          <p:cNvPr id="4" name="Date Placeholder 3"/>
          <p:cNvSpPr>
            <a:spLocks noGrp="1"/>
          </p:cNvSpPr>
          <p:nvPr>
            <p:ph type="dt" sz="half" idx="10"/>
          </p:nvPr>
        </p:nvSpPr>
        <p:spPr/>
        <p:txBody>
          <a:bodyPr/>
          <a:lstStyle/>
          <a:p>
            <a:r>
              <a:rPr lang="sr-Latn-RS" dirty="0" smtClean="0"/>
              <a:t>05.05.2021.</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2FC7E-485B-4ABE-B7D4-E6CEB3FC9ACC}" type="slidenum">
              <a:rPr lang="en-US" smtClean="0"/>
              <a:pPr/>
              <a:t>8</a:t>
            </a:fld>
            <a:endParaRPr lang="en-US"/>
          </a:p>
        </p:txBody>
      </p:sp>
      <p:sp>
        <p:nvSpPr>
          <p:cNvPr id="10" name="Rectangle 9"/>
          <p:cNvSpPr/>
          <p:nvPr/>
        </p:nvSpPr>
        <p:spPr>
          <a:xfrm>
            <a:off x="-396552" y="1834818"/>
            <a:ext cx="9540552" cy="4401205"/>
          </a:xfrm>
          <a:prstGeom prst="rect">
            <a:avLst/>
          </a:prstGeom>
        </p:spPr>
        <p:txBody>
          <a:bodyPr wrap="square" anchor="ctr">
            <a:spAutoFit/>
          </a:bodyPr>
          <a:lstStyle/>
          <a:p>
            <a:pPr marL="457200" indent="-457200" algn="jus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r-Latn-CS" sz="2000" b="1" i="1" dirty="0" smtClean="0"/>
              <a:t>        </a:t>
            </a:r>
            <a:r>
              <a:rPr lang="sr-Latn-CS" sz="2000" dirty="0" smtClean="0"/>
              <a:t>Ciklotron </a:t>
            </a:r>
            <a:r>
              <a:rPr lang="sr-Latn-CS" sz="2000" dirty="0"/>
              <a:t>i nuklearni reaktor dva su komplementarna aparata koji se koriste </a:t>
            </a:r>
            <a:r>
              <a:rPr lang="sr-Latn-CS" sz="2000" dirty="0" smtClean="0"/>
              <a:t>za rutinsku </a:t>
            </a:r>
            <a:r>
              <a:rPr lang="sr-Latn-CS" sz="2000" dirty="0"/>
              <a:t>proizvodnju    radionuklida. Svaki aparat ima svoje prednosti i nedostatke</a:t>
            </a:r>
            <a:r>
              <a:rPr lang="sr-Latn-CS" sz="2000" dirty="0" smtClean="0"/>
              <a:t>.</a:t>
            </a:r>
          </a:p>
          <a:p>
            <a:pPr marL="457200" indent="-457200" algn="jus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r-Latn-CS" sz="2000" dirty="0" smtClean="0"/>
              <a:t>        Za </a:t>
            </a:r>
            <a:r>
              <a:rPr lang="sr-Latn-CS" sz="2000" dirty="0"/>
              <a:t>razliku od reaktora u ciklotronima se koriste </a:t>
            </a:r>
            <a:r>
              <a:rPr lang="sr-Latn-CS" sz="2000" dirty="0" smtClean="0"/>
              <a:t>snopovi </a:t>
            </a:r>
            <a:r>
              <a:rPr lang="sr-Latn-CS" sz="2000" dirty="0"/>
              <a:t>protona i deuterona. Prednost ciklotrona ogleda se u tome što se koriste za proizvodnju kratkoživećih radionuklida a pre svega za dobijanje pozitronskih emitera za Pozitronsku emisionu tomografiju (PET</a:t>
            </a:r>
            <a:r>
              <a:rPr lang="sr-Latn-CS" sz="2000" dirty="0" smtClean="0"/>
              <a:t>).</a:t>
            </a:r>
          </a:p>
          <a:p>
            <a:pPr marL="457200" indent="-457200" algn="jus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r-Latn-CS" sz="2000" dirty="0" smtClean="0"/>
              <a:t>        U </a:t>
            </a:r>
            <a:r>
              <a:rPr lang="sr-Latn-CS" sz="2000" dirty="0"/>
              <a:t>reaktoru se za izazivanje nuklearne reakcije koriste termalni i brzi </a:t>
            </a:r>
            <a:r>
              <a:rPr lang="sr-Latn-CS" sz="2000" dirty="0" smtClean="0"/>
              <a:t>neutroni.</a:t>
            </a:r>
          </a:p>
          <a:p>
            <a:pPr marL="457200" indent="-457200" algn="jus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r-Latn-CS" sz="2000" dirty="0" smtClean="0"/>
              <a:t>        Postoje dve vrste radiofarmaka prema tome koja se dijagnostička tehnika u klinici primenjuje: </a:t>
            </a:r>
          </a:p>
          <a:p>
            <a:pPr marL="457200" indent="-457200" algn="jus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r-Latn-CS" sz="2000" dirty="0" smtClean="0"/>
              <a:t>        Radiofarmaceutici </a:t>
            </a:r>
            <a:r>
              <a:rPr lang="sr-Latn-CS" sz="2000" dirty="0"/>
              <a:t>obeleženi gama emiterima za emisionu kompjuterizovanu tomografiju pojedinačnim fotonima (SPECT)</a:t>
            </a:r>
          </a:p>
          <a:p>
            <a:pPr marL="457200" indent="-457200" algn="jus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r-Latn-CS" sz="2000" dirty="0" smtClean="0"/>
              <a:t>        Radiofarmaceutici </a:t>
            </a:r>
            <a:r>
              <a:rPr lang="sr-Latn-CS" sz="2000" dirty="0"/>
              <a:t>obeleženi pozitronskim </a:t>
            </a:r>
            <a:r>
              <a:rPr lang="sr-Latn-CS" sz="2000" dirty="0" smtClean="0"/>
              <a:t>emiterima </a:t>
            </a:r>
            <a:r>
              <a:rPr lang="sr-Latn-CS" sz="2000" dirty="0"/>
              <a:t>za pozitronsku emisionu tomografiju (PET</a:t>
            </a:r>
            <a:r>
              <a:rPr lang="sr-Latn-CS" sz="2000" dirty="0" smtClean="0"/>
              <a:t>)</a:t>
            </a:r>
          </a:p>
          <a:p>
            <a:pPr marL="457200" indent="-457200" algn="jus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r-Latn-CS" sz="2000" dirty="0" smtClean="0"/>
              <a:t>        </a:t>
            </a:r>
            <a:endParaRPr lang="sr-Latn-CS" sz="1900" dirty="0" smtClean="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55664"/>
            <a:ext cx="8229600" cy="714380"/>
          </a:xfrm>
        </p:spPr>
        <p:txBody>
          <a:bodyPr>
            <a:noAutofit/>
          </a:bodyPr>
          <a:lstStyle/>
          <a:p>
            <a:r>
              <a:rPr lang="sr-Latn-RS" sz="2800" b="1" dirty="0" smtClean="0"/>
              <a:t>OBELEŽAVANJE MALIH MOLEKULA RADIONUKLIDIMA</a:t>
            </a:r>
            <a:endParaRPr lang="en-US" sz="2800" b="1" dirty="0"/>
          </a:p>
        </p:txBody>
      </p:sp>
      <p:pic>
        <p:nvPicPr>
          <p:cNvPr id="7" name="Content Placeholder 6" descr="AMBLEM PMF-FIZIKA.png"/>
          <p:cNvPicPr>
            <a:picLocks noGrp="1" noChangeAspect="1"/>
          </p:cNvPicPr>
          <p:nvPr>
            <p:ph idx="1"/>
          </p:nvPr>
        </p:nvPicPr>
        <p:blipFill>
          <a:blip r:embed="rId2"/>
          <a:stretch>
            <a:fillRect/>
          </a:stretch>
        </p:blipFill>
        <p:spPr>
          <a:xfrm>
            <a:off x="0" y="1"/>
            <a:ext cx="9144000" cy="781386"/>
          </a:xfrm>
        </p:spPr>
      </p:pic>
      <p:sp>
        <p:nvSpPr>
          <p:cNvPr id="4" name="Date Placeholder 3"/>
          <p:cNvSpPr>
            <a:spLocks noGrp="1"/>
          </p:cNvSpPr>
          <p:nvPr>
            <p:ph type="dt" sz="half" idx="10"/>
          </p:nvPr>
        </p:nvSpPr>
        <p:spPr/>
        <p:txBody>
          <a:bodyPr/>
          <a:lstStyle/>
          <a:p>
            <a:r>
              <a:rPr lang="sr-Latn-RS" dirty="0" smtClean="0"/>
              <a:t>05.05.2021.</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22FC7E-485B-4ABE-B7D4-E6CEB3FC9ACC}" type="slidenum">
              <a:rPr lang="en-US" smtClean="0"/>
              <a:pPr/>
              <a:t>9</a:t>
            </a:fld>
            <a:endParaRPr lang="en-US"/>
          </a:p>
        </p:txBody>
      </p:sp>
      <p:sp>
        <p:nvSpPr>
          <p:cNvPr id="10" name="Rectangle 9"/>
          <p:cNvSpPr/>
          <p:nvPr/>
        </p:nvSpPr>
        <p:spPr>
          <a:xfrm>
            <a:off x="-324544" y="1357762"/>
            <a:ext cx="9468544" cy="5355312"/>
          </a:xfrm>
          <a:prstGeom prst="rect">
            <a:avLst/>
          </a:prstGeom>
        </p:spPr>
        <p:txBody>
          <a:bodyPr wrap="square" anchor="ctr">
            <a:spAutoFit/>
          </a:bodyPr>
          <a:lstStyle/>
          <a:p>
            <a:pPr marL="457200" indent="-457200" algn="jus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r-Latn-CS" sz="2000" b="1" i="1" dirty="0" smtClean="0"/>
              <a:t>        </a:t>
            </a:r>
            <a:r>
              <a:rPr lang="sr-Latn-CS" dirty="0" smtClean="0"/>
              <a:t>Danas </a:t>
            </a:r>
            <a:r>
              <a:rPr lang="sr-Latn-CS" dirty="0"/>
              <a:t>u nuklearnoj medicini postoje dve različite strategije za obeležavanje malih molekula radionuklidima, a to </a:t>
            </a:r>
            <a:r>
              <a:rPr lang="sr-Latn-CS" dirty="0" smtClean="0"/>
              <a:t>su:  </a:t>
            </a:r>
            <a:r>
              <a:rPr lang="sr-Latn-CS" dirty="0"/>
              <a:t>direktna </a:t>
            </a:r>
            <a:r>
              <a:rPr lang="sr-Latn-CS" dirty="0" smtClean="0"/>
              <a:t>substitucija </a:t>
            </a:r>
            <a:r>
              <a:rPr lang="sr-Latn-CS" dirty="0"/>
              <a:t>i kreiranje </a:t>
            </a:r>
            <a:r>
              <a:rPr lang="sr-Latn-CS" dirty="0" smtClean="0"/>
              <a:t>analoga.</a:t>
            </a:r>
          </a:p>
          <a:p>
            <a:pPr marL="457200" indent="-457200" algn="jus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r-Latn-CS" sz="1400" dirty="0"/>
              <a:t> </a:t>
            </a:r>
            <a:r>
              <a:rPr lang="sr-Latn-CS" sz="1400" dirty="0" smtClean="0"/>
              <a:t>          </a:t>
            </a:r>
            <a:r>
              <a:rPr lang="sr-Latn-CS" sz="1600" dirty="0" smtClean="0"/>
              <a:t>Direktna </a:t>
            </a:r>
            <a:r>
              <a:rPr lang="sr-Latn-CS" sz="1600" dirty="0"/>
              <a:t>substitucija</a:t>
            </a:r>
          </a:p>
          <a:p>
            <a:pPr marL="457200" indent="-457200" algn="jus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r-Latn-CS" sz="1600" dirty="0" smtClean="0"/>
              <a:t>           Prvi </a:t>
            </a:r>
            <a:r>
              <a:rPr lang="sr-Latn-CS" sz="1600" dirty="0"/>
              <a:t>pristup je, direktna substitucija, stabilni atom u molekulu </a:t>
            </a:r>
            <a:r>
              <a:rPr lang="sr-Latn-CS" sz="1600" dirty="0" smtClean="0"/>
              <a:t>zamenjen </a:t>
            </a:r>
            <a:r>
              <a:rPr lang="sr-Latn-CS" sz="1600" dirty="0"/>
              <a:t>radioaktivnim atomom istog elementa. Na primer zamena 12C atoma u glukozi </a:t>
            </a:r>
            <a:r>
              <a:rPr lang="sr-Latn-CS" sz="1600" dirty="0" smtClean="0"/>
              <a:t>radioaktivnim11C </a:t>
            </a:r>
            <a:r>
              <a:rPr lang="sr-Latn-CS" sz="1600" dirty="0"/>
              <a:t>atomom, tako da ovaj radiofarmaceutik prolazi kroz isti metabolički </a:t>
            </a:r>
            <a:r>
              <a:rPr lang="sr-Latn-CS" sz="1600" dirty="0" smtClean="0"/>
              <a:t>put </a:t>
            </a:r>
            <a:r>
              <a:rPr lang="sr-Latn-CS" sz="1600" dirty="0"/>
              <a:t>u telu kao i neoznačena </a:t>
            </a:r>
            <a:r>
              <a:rPr lang="sr-Latn-CS" sz="1600" dirty="0" smtClean="0"/>
              <a:t>glukoza.</a:t>
            </a:r>
          </a:p>
          <a:p>
            <a:pPr marL="457200" indent="-457200" algn="jus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r-Latn-CS" sz="1600" dirty="0"/>
              <a:t> </a:t>
            </a:r>
            <a:r>
              <a:rPr lang="sr-Latn-CS" sz="1600" dirty="0" smtClean="0"/>
              <a:t>          Kreiranje </a:t>
            </a:r>
            <a:r>
              <a:rPr lang="sr-Latn-CS" sz="1600" dirty="0"/>
              <a:t>analoga</a:t>
            </a:r>
          </a:p>
          <a:p>
            <a:pPr marL="457200" indent="-457200" algn="jus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r-Latn-CS" sz="1600" dirty="0" smtClean="0"/>
              <a:t>           Drugi </a:t>
            </a:r>
            <a:r>
              <a:rPr lang="sr-Latn-CS" sz="1600" dirty="0"/>
              <a:t>pristup obeležavanju jedinjenja je kreiranje analoga, što uključuje modifikaciju originalnog jedinjenja. Analogna jedinjenja omogućuju korišćenje radioaktivnih izotopa elemenata koji nisu široko rasprostranjeni u prirodi, ali koji imaju odlične karakteristike </a:t>
            </a:r>
            <a:r>
              <a:rPr lang="sr-Latn-CS" sz="1600" dirty="0" smtClean="0"/>
              <a:t>za primenu </a:t>
            </a:r>
            <a:r>
              <a:rPr lang="sr-Latn-CS" sz="1600" dirty="0"/>
              <a:t>u nuklearno-medicinskom imidžingu (npr fluor i jod).</a:t>
            </a:r>
          </a:p>
          <a:p>
            <a:pPr marL="457200" indent="-457200" algn="jus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r-Latn-CS" sz="1600" dirty="0" smtClean="0"/>
              <a:t>           Analozi </a:t>
            </a:r>
            <a:r>
              <a:rPr lang="sr-Latn-CS" sz="1600" dirty="0"/>
              <a:t>takođe omogućavaju istraživačima da u povoljnom smislu promene biološke osobine molekula, menjajući mu brzinu metabolizma ili apsorpcije. Na primer, zamenom hidroksilne OH grupe na drugom ugljenikuu glukozi sa florom-18, dobija se FDG, analog glukoze. Prednost kreiranja ovog analoga u odnosu na zamenu sa ugljenikom-11, je u tome što se dobija trajniji radioaktivni marker.</a:t>
            </a:r>
          </a:p>
          <a:p>
            <a:pPr marL="457200" indent="-457200" algn="jus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r-Latn-CS" sz="1600" dirty="0" smtClean="0"/>
              <a:t>           Nedostaci </a:t>
            </a:r>
            <a:r>
              <a:rPr lang="sr-Latn-CS" sz="1600" dirty="0"/>
              <a:t>analoga</a:t>
            </a:r>
          </a:p>
          <a:p>
            <a:pPr marL="457200" indent="-457200" algn="jus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r-Latn-CS" sz="1600" dirty="0" smtClean="0"/>
              <a:t>           Međutim</a:t>
            </a:r>
            <a:r>
              <a:rPr lang="sr-Latn-CS" sz="1600" dirty="0"/>
              <a:t>, FDG ima nedostataka jer u organizmu prati (oponaša) metabolički put glukoze samo do određenog nivoa, a ne u potpunosti. Tako se može reći da je mana analoga u tome što se oni </a:t>
            </a:r>
            <a:r>
              <a:rPr lang="sr-Latn-CS" sz="1600" dirty="0" smtClean="0"/>
              <a:t>ne ponašaju </a:t>
            </a:r>
            <a:r>
              <a:rPr lang="sr-Latn-CS" sz="1600" dirty="0"/>
              <a:t>potpuno identično kao i originalna jedinjenja.</a:t>
            </a:r>
          </a:p>
          <a:p>
            <a:pPr marL="457200" indent="-457200" algn="jus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r-Latn-CS" sz="1600" dirty="0" smtClean="0"/>
              <a:t>           Ove </a:t>
            </a:r>
            <a:r>
              <a:rPr lang="sr-Latn-CS" sz="1600" dirty="0"/>
              <a:t>razlike moraju biti pažljivo proučavane ako se analog koristi za merenje biološke funkcije vezane za originalni molekul.</a:t>
            </a:r>
            <a:endParaRPr lang="sr-Latn-CS" sz="1600" dirty="0" smtClean="0">
              <a:latin typeface="+mj-lt"/>
            </a:endParaRPr>
          </a:p>
        </p:txBody>
      </p:sp>
    </p:spTree>
    <p:extLst>
      <p:ext uri="{BB962C8B-B14F-4D97-AF65-F5344CB8AC3E}">
        <p14:creationId xmlns:p14="http://schemas.microsoft.com/office/powerpoint/2010/main" val="3102279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1427</TotalTime>
  <Words>2067</Words>
  <Application>Microsoft Office PowerPoint</Application>
  <PresentationFormat>On-screen Show (4:3)</PresentationFormat>
  <Paragraphs>152</Paragraphs>
  <Slides>18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Fizičke osnove elektroterapije i elektrodijagnostike  Modul D: Diplomirani fizičar – medicinska fizika pod rukovodstvom prof. Nenada Stevanovića      Radionuklidi. Scintigrafija štitaste žlezde.   XIII nedelja predavanja i vežbi</vt:lpstr>
      <vt:lpstr>NUKLEARNA MEDICINA</vt:lpstr>
      <vt:lpstr>NUKLEARNA MEDICINA</vt:lpstr>
      <vt:lpstr>NUKLEARNA MEDICINA</vt:lpstr>
      <vt:lpstr>RADIONUKLID</vt:lpstr>
      <vt:lpstr>RADIONUKLIDI</vt:lpstr>
      <vt:lpstr>RADIONUKLIDI</vt:lpstr>
      <vt:lpstr>PROIZVODNJA RADIONUKLIDA</vt:lpstr>
      <vt:lpstr>OBELEŽAVANJE MALIH MOLEKULA RADIONUKLIDIMA</vt:lpstr>
      <vt:lpstr>SCINTIGRAFIJA ŠTITASTE ŽLEZDE</vt:lpstr>
      <vt:lpstr>SCINTIGRAFIJA ŠTITASTE ŽLEZDE</vt:lpstr>
      <vt:lpstr>SCINTIGRAFIJA ŠTITASTE ŽLEZDE</vt:lpstr>
      <vt:lpstr>SCINTIGRAFIJA ŠTITASTE ŽLEZDE</vt:lpstr>
      <vt:lpstr>TERAPIJA RADIOAKTIVNIM JODOM</vt:lpstr>
      <vt:lpstr>TERAPIJA RADIOAKTIVNIM JODOM</vt:lpstr>
      <vt:lpstr>VEŽBE – IZVOĐENJE SCINTIGRAFIJE</vt:lpstr>
      <vt:lpstr>VEŽBE – PRIKAZ SCINTIGRAMA ŠTITASTE ŽLEZDE KOD PACIJENTA SA TIREOIDNIM NODUSIMA</vt:lpstr>
      <vt:lpstr>VEŽBE – UPOZNAVANJE SA GAMA SCINTILATOROM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Физичке основе електротерапије и електродијагностике  Модул Д: Дипломирани физичар – медицинска физика   ОСНОВИ ФИЗИКЕ И ЕЛЕКТРОФИЗИОЛОГИЈЕ СПРОВОДНОГ СИСТЕМА СРЦА.  ЕЛЕКТРОКАРДИОГРАФИЈА. II недеља предавања и вежби</dc:title>
  <dc:creator>Jovan</dc:creator>
  <cp:lastModifiedBy>Admin</cp:lastModifiedBy>
  <cp:revision>148</cp:revision>
  <dcterms:created xsi:type="dcterms:W3CDTF">2021-03-02T09:04:45Z</dcterms:created>
  <dcterms:modified xsi:type="dcterms:W3CDTF">2021-05-12T17:37:03Z</dcterms:modified>
</cp:coreProperties>
</file>